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Default Extension="tiff" ContentType="image/tiff"/>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65" r:id="rId4"/>
    <p:sldId id="257" r:id="rId5"/>
    <p:sldId id="261" r:id="rId6"/>
    <p:sldId id="262" r:id="rId7"/>
    <p:sldId id="264" r:id="rId8"/>
    <p:sldId id="258" r:id="rId9"/>
    <p:sldId id="263" r:id="rId10"/>
    <p:sldId id="267" r:id="rId11"/>
    <p:sldId id="266" r:id="rId12"/>
    <p:sldId id="259" r:id="rId13"/>
    <p:sldId id="269" r:id="rId14"/>
    <p:sldId id="268" r:id="rId15"/>
    <p:sldId id="270"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0689" autoAdjust="0"/>
  </p:normalViewPr>
  <p:slideViewPr>
    <p:cSldViewPr>
      <p:cViewPr varScale="1">
        <p:scale>
          <a:sx n="80" d="100"/>
          <a:sy n="80" d="100"/>
        </p:scale>
        <p:origin x="-9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0D08D7-076D-4A68-8F01-BF790164AC50}" type="datetimeFigureOut">
              <a:rPr lang="en-US" smtClean="0"/>
              <a:t>4/10/2014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06A58-186C-4EB7-A59F-ED753E080EAB}" type="slidenum">
              <a:rPr lang="en-US" smtClean="0"/>
              <a:t>‹#›</a:t>
            </a:fld>
            <a:endParaRPr lang="en-US"/>
          </a:p>
        </p:txBody>
      </p:sp>
    </p:spTree>
    <p:extLst>
      <p:ext uri="{BB962C8B-B14F-4D97-AF65-F5344CB8AC3E}">
        <p14:creationId xmlns:p14="http://schemas.microsoft.com/office/powerpoint/2010/main" val="201286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06A58-186C-4EB7-A59F-ED753E080EAB}" type="slidenum">
              <a:rPr lang="en-US" smtClean="0"/>
              <a:t>2</a:t>
            </a:fld>
            <a:endParaRPr lang="en-US"/>
          </a:p>
        </p:txBody>
      </p:sp>
    </p:spTree>
    <p:extLst>
      <p:ext uri="{BB962C8B-B14F-4D97-AF65-F5344CB8AC3E}">
        <p14:creationId xmlns:p14="http://schemas.microsoft.com/office/powerpoint/2010/main" val="128243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You may</a:t>
            </a:r>
            <a:r>
              <a:rPr lang="en-US" baseline="0" dirty="0" smtClean="0"/>
              <a:t> register on line, or change your current voter registration information, if you have a record at Virginia DMV</a:t>
            </a:r>
          </a:p>
          <a:p>
            <a:pPr marL="685800" lvl="1" indent="-228600">
              <a:buFont typeface="+mj-lt"/>
              <a:buAutoNum type="alphaLcParenR"/>
            </a:pPr>
            <a:r>
              <a:rPr lang="en-US" baseline="0" dirty="0" smtClean="0"/>
              <a:t>Navigate to the SBE web site</a:t>
            </a:r>
          </a:p>
          <a:p>
            <a:pPr marL="685800" lvl="1" indent="-228600">
              <a:buFont typeface="+mj-lt"/>
              <a:buAutoNum type="alphaLcParenR"/>
            </a:pPr>
            <a:r>
              <a:rPr lang="en-US" baseline="0" dirty="0" smtClean="0"/>
              <a:t>Select Check your status</a:t>
            </a:r>
          </a:p>
          <a:p>
            <a:pPr marL="685800" lvl="1" indent="-228600">
              <a:buFont typeface="+mj-lt"/>
              <a:buAutoNum type="alphaLcParenR"/>
            </a:pPr>
            <a:r>
              <a:rPr lang="en-US" baseline="0" dirty="0" smtClean="0"/>
              <a:t>Follow the instructions and prompts.</a:t>
            </a:r>
          </a:p>
          <a:p>
            <a:pPr marL="228600" lvl="0" indent="-228600">
              <a:buFont typeface="+mj-lt"/>
              <a:buAutoNum type="arabicPeriod"/>
            </a:pPr>
            <a:r>
              <a:rPr lang="en-US" baseline="0" dirty="0" smtClean="0"/>
              <a:t>Other registration and election information is available through the links provided</a:t>
            </a:r>
          </a:p>
          <a:p>
            <a:pPr marL="685800" lvl="1" indent="-228600">
              <a:buFont typeface="+mj-lt"/>
              <a:buAutoNum type="alphaLcParenR"/>
            </a:pPr>
            <a:r>
              <a:rPr lang="en-US" baseline="0" dirty="0" smtClean="0"/>
              <a:t>Locate your polling place</a:t>
            </a:r>
          </a:p>
          <a:p>
            <a:pPr marL="685800" lvl="1" indent="-228600">
              <a:buFont typeface="+mj-lt"/>
              <a:buAutoNum type="alphaLcParenR"/>
            </a:pPr>
            <a:r>
              <a:rPr lang="en-US" baseline="0" dirty="0" smtClean="0"/>
              <a:t>See what is on your ballot</a:t>
            </a:r>
          </a:p>
          <a:p>
            <a:pPr marL="685800" lvl="1" indent="-228600">
              <a:buFont typeface="+mj-lt"/>
              <a:buAutoNum type="alphaLcParenR"/>
            </a:pPr>
            <a:r>
              <a:rPr lang="en-US" baseline="0" dirty="0" smtClean="0"/>
              <a:t>Check election results</a:t>
            </a:r>
          </a:p>
          <a:p>
            <a:pPr marL="685800" lvl="1" indent="-228600">
              <a:buFont typeface="+mj-lt"/>
              <a:buAutoNum type="alphaLcParenR"/>
            </a:pPr>
            <a:r>
              <a:rPr lang="en-US" baseline="0" dirty="0" smtClean="0"/>
              <a:t>Get information on absentee voting</a:t>
            </a:r>
          </a:p>
          <a:p>
            <a:pPr marL="685800" lvl="1" indent="-228600">
              <a:buFont typeface="+mj-lt"/>
              <a:buAutoNum type="alphaLcParenR"/>
            </a:pPr>
            <a:r>
              <a:rPr lang="en-US" baseline="0" dirty="0" smtClean="0"/>
              <a:t>Find your local voter registration office</a:t>
            </a:r>
          </a:p>
          <a:p>
            <a:pPr marL="228600" lvl="0" indent="-228600">
              <a:buFont typeface="+mj-lt"/>
              <a:buAutoNum type="arabicPeriod"/>
            </a:pPr>
            <a:r>
              <a:rPr lang="en-US" baseline="0" dirty="0" smtClean="0"/>
              <a:t>If you assist someone, make sure they are available to respond to, and acknowledge, security prompts.</a:t>
            </a:r>
          </a:p>
          <a:p>
            <a:pPr marL="228600" lvl="0" indent="-228600">
              <a:buFont typeface="+mj-lt"/>
              <a:buAutoNum type="arabicPeriod"/>
            </a:pPr>
            <a:r>
              <a:rPr lang="en-US" baseline="0" dirty="0" smtClean="0"/>
              <a:t>If the individual does not have a DMV record, the system will prompt to complete an application that can be printed, signed and mailed to the GR</a:t>
            </a:r>
          </a:p>
          <a:p>
            <a:pPr marL="0" lv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CE306A58-186C-4EB7-A59F-ED753E080EAB}" type="slidenum">
              <a:rPr lang="en-US" smtClean="0"/>
              <a:t>3</a:t>
            </a:fld>
            <a:endParaRPr lang="en-US"/>
          </a:p>
        </p:txBody>
      </p:sp>
    </p:spTree>
    <p:extLst>
      <p:ext uri="{BB962C8B-B14F-4D97-AF65-F5344CB8AC3E}">
        <p14:creationId xmlns:p14="http://schemas.microsoft.com/office/powerpoint/2010/main" val="164110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An attempt to register on line without a</a:t>
            </a:r>
            <a:r>
              <a:rPr lang="en-US" baseline="0" dirty="0" smtClean="0"/>
              <a:t> DMV record will result in an offer to create and print an application that can be mailed to the GR. An electronic notice of intent to submit will be sent to the GR; follow up by completing, signing and mailing the application to the GR</a:t>
            </a:r>
            <a:endParaRPr lang="en-US" dirty="0"/>
          </a:p>
        </p:txBody>
      </p:sp>
      <p:sp>
        <p:nvSpPr>
          <p:cNvPr id="4" name="Slide Number Placeholder 3"/>
          <p:cNvSpPr>
            <a:spLocks noGrp="1"/>
          </p:cNvSpPr>
          <p:nvPr>
            <p:ph type="sldNum" sz="quarter" idx="10"/>
          </p:nvPr>
        </p:nvSpPr>
        <p:spPr/>
        <p:txBody>
          <a:bodyPr/>
          <a:lstStyle/>
          <a:p>
            <a:fld id="{CE306A58-186C-4EB7-A59F-ED753E080EAB}" type="slidenum">
              <a:rPr lang="en-US" smtClean="0"/>
              <a:t>4</a:t>
            </a:fld>
            <a:endParaRPr lang="en-US"/>
          </a:p>
        </p:txBody>
      </p:sp>
    </p:spTree>
    <p:extLst>
      <p:ext uri="{BB962C8B-B14F-4D97-AF65-F5344CB8AC3E}">
        <p14:creationId xmlns:p14="http://schemas.microsoft.com/office/powerpoint/2010/main" val="32345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Section 6 of the voter</a:t>
            </a:r>
            <a:r>
              <a:rPr lang="en-US" baseline="0" dirty="0" smtClean="0"/>
              <a:t> registration application is the sworn statement by the registrant that the information provided is true. If the registrant is unable to sign, they may make a mark. The information for the assistant must be provided.</a:t>
            </a:r>
          </a:p>
          <a:p>
            <a:pPr marL="228600" indent="-228600">
              <a:buFont typeface="+mj-lt"/>
              <a:buAutoNum type="arabicPeriod"/>
            </a:pPr>
            <a:r>
              <a:rPr lang="en-US" baseline="0" dirty="0" smtClean="0"/>
              <a:t>Checking the disability checkbox alerts the GR that assistance will also be required to vote.</a:t>
            </a:r>
            <a:endParaRPr lang="en-US" dirty="0"/>
          </a:p>
        </p:txBody>
      </p:sp>
      <p:sp>
        <p:nvSpPr>
          <p:cNvPr id="4" name="Slide Number Placeholder 3"/>
          <p:cNvSpPr>
            <a:spLocks noGrp="1"/>
          </p:cNvSpPr>
          <p:nvPr>
            <p:ph type="sldNum" sz="quarter" idx="10"/>
          </p:nvPr>
        </p:nvSpPr>
        <p:spPr/>
        <p:txBody>
          <a:bodyPr/>
          <a:lstStyle/>
          <a:p>
            <a:fld id="{CE306A58-186C-4EB7-A59F-ED753E080EAB}" type="slidenum">
              <a:rPr lang="en-US" smtClean="0"/>
              <a:t>5</a:t>
            </a:fld>
            <a:endParaRPr lang="en-US"/>
          </a:p>
        </p:txBody>
      </p:sp>
    </p:spTree>
    <p:extLst>
      <p:ext uri="{BB962C8B-B14F-4D97-AF65-F5344CB8AC3E}">
        <p14:creationId xmlns:p14="http://schemas.microsoft.com/office/powerpoint/2010/main" val="4068914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Failure to report changes in voter registration may affect eligibility to vote!</a:t>
            </a:r>
            <a:endParaRPr lang="en-US" dirty="0"/>
          </a:p>
        </p:txBody>
      </p:sp>
      <p:sp>
        <p:nvSpPr>
          <p:cNvPr id="4" name="Slide Number Placeholder 3"/>
          <p:cNvSpPr>
            <a:spLocks noGrp="1"/>
          </p:cNvSpPr>
          <p:nvPr>
            <p:ph type="sldNum" sz="quarter" idx="10"/>
          </p:nvPr>
        </p:nvSpPr>
        <p:spPr/>
        <p:txBody>
          <a:bodyPr/>
          <a:lstStyle/>
          <a:p>
            <a:fld id="{CE306A58-186C-4EB7-A59F-ED753E080EAB}" type="slidenum">
              <a:rPr lang="en-US" smtClean="0"/>
              <a:t>6</a:t>
            </a:fld>
            <a:endParaRPr lang="en-US"/>
          </a:p>
        </p:txBody>
      </p:sp>
    </p:spTree>
    <p:extLst>
      <p:ext uri="{BB962C8B-B14F-4D97-AF65-F5344CB8AC3E}">
        <p14:creationId xmlns:p14="http://schemas.microsoft.com/office/powerpoint/2010/main" val="4068914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Spouse of student; Business; Personal Business or Vacation; Work/Commute 11 or more hours; First Responder; Disability or Illness; Primary Care Giver (family member at home); Pregnancy; Confined Awaiting Trial; Confined, Convicted of Misdemeanor; Electoral Board, GR, OE, Equipment Custodian; Religious Obligation; Active Duty Merchant Marine or Armed Forces; Spouse of; Temporarily residing outside U.S.; Temp outside U.S. for employment or spouse; </a:t>
            </a:r>
            <a:r>
              <a:rPr lang="en-US" baseline="0" dirty="0" err="1" smtClean="0"/>
              <a:t>Pres</a:t>
            </a:r>
            <a:r>
              <a:rPr lang="en-US" baseline="0" dirty="0" smtClean="0"/>
              <a:t>/Vice </a:t>
            </a:r>
            <a:r>
              <a:rPr lang="en-US" baseline="0" dirty="0" err="1" smtClean="0"/>
              <a:t>Pres</a:t>
            </a:r>
            <a:r>
              <a:rPr lang="en-US" baseline="0" dirty="0" smtClean="0"/>
              <a:t> Only; Authorized Rep of Candidate or Party serving inside the polling place.</a:t>
            </a:r>
            <a:endParaRPr lang="en-US" dirty="0"/>
          </a:p>
        </p:txBody>
      </p:sp>
      <p:sp>
        <p:nvSpPr>
          <p:cNvPr id="4" name="Slide Number Placeholder 3"/>
          <p:cNvSpPr>
            <a:spLocks noGrp="1"/>
          </p:cNvSpPr>
          <p:nvPr>
            <p:ph type="sldNum" sz="quarter" idx="10"/>
          </p:nvPr>
        </p:nvSpPr>
        <p:spPr/>
        <p:txBody>
          <a:bodyPr/>
          <a:lstStyle/>
          <a:p>
            <a:fld id="{CE306A58-186C-4EB7-A59F-ED753E080EAB}" type="slidenum">
              <a:rPr lang="en-US" smtClean="0"/>
              <a:t>7</a:t>
            </a:fld>
            <a:endParaRPr lang="en-US"/>
          </a:p>
        </p:txBody>
      </p:sp>
    </p:spTree>
    <p:extLst>
      <p:ext uri="{BB962C8B-B14F-4D97-AF65-F5344CB8AC3E}">
        <p14:creationId xmlns:p14="http://schemas.microsoft.com/office/powerpoint/2010/main" val="2369466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06A58-186C-4EB7-A59F-ED753E080EAB}" type="slidenum">
              <a:rPr lang="en-US" smtClean="0"/>
              <a:t>14</a:t>
            </a:fld>
            <a:endParaRPr lang="en-US"/>
          </a:p>
        </p:txBody>
      </p:sp>
    </p:spTree>
    <p:extLst>
      <p:ext uri="{BB962C8B-B14F-4D97-AF65-F5344CB8AC3E}">
        <p14:creationId xmlns:p14="http://schemas.microsoft.com/office/powerpoint/2010/main" val="105597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103ACA-8F11-437F-8C1A-DA17E474715F}"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E9562-6449-48C5-A25E-CD38E9CC3CDD}" type="slidenum">
              <a:rPr lang="en-US" smtClean="0"/>
              <a:t>‹#›</a:t>
            </a:fld>
            <a:endParaRPr lang="en-US"/>
          </a:p>
        </p:txBody>
      </p:sp>
    </p:spTree>
    <p:extLst>
      <p:ext uri="{BB962C8B-B14F-4D97-AF65-F5344CB8AC3E}">
        <p14:creationId xmlns:p14="http://schemas.microsoft.com/office/powerpoint/2010/main" val="251242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03ACA-8F11-437F-8C1A-DA17E474715F}"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E9562-6449-48C5-A25E-CD38E9CC3CDD}" type="slidenum">
              <a:rPr lang="en-US" smtClean="0"/>
              <a:t>‹#›</a:t>
            </a:fld>
            <a:endParaRPr lang="en-US"/>
          </a:p>
        </p:txBody>
      </p:sp>
    </p:spTree>
    <p:extLst>
      <p:ext uri="{BB962C8B-B14F-4D97-AF65-F5344CB8AC3E}">
        <p14:creationId xmlns:p14="http://schemas.microsoft.com/office/powerpoint/2010/main" val="374096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03ACA-8F11-437F-8C1A-DA17E474715F}"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E9562-6449-48C5-A25E-CD38E9CC3CDD}" type="slidenum">
              <a:rPr lang="en-US" smtClean="0"/>
              <a:t>‹#›</a:t>
            </a:fld>
            <a:endParaRPr lang="en-US"/>
          </a:p>
        </p:txBody>
      </p:sp>
    </p:spTree>
    <p:extLst>
      <p:ext uri="{BB962C8B-B14F-4D97-AF65-F5344CB8AC3E}">
        <p14:creationId xmlns:p14="http://schemas.microsoft.com/office/powerpoint/2010/main" val="1611709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46FD66-2B44-421F-A0F4-5570ED94BC4C}"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144A-EE77-4F80-ADB4-297EBB4353BE}" type="slidenum">
              <a:rPr lang="en-US" smtClean="0"/>
              <a:t>‹#›</a:t>
            </a:fld>
            <a:endParaRPr lang="en-US"/>
          </a:p>
        </p:txBody>
      </p:sp>
    </p:spTree>
    <p:extLst>
      <p:ext uri="{BB962C8B-B14F-4D97-AF65-F5344CB8AC3E}">
        <p14:creationId xmlns:p14="http://schemas.microsoft.com/office/powerpoint/2010/main" val="411370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6FD66-2B44-421F-A0F4-5570ED94BC4C}"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144A-EE77-4F80-ADB4-297EBB4353BE}" type="slidenum">
              <a:rPr lang="en-US" smtClean="0"/>
              <a:t>‹#›</a:t>
            </a:fld>
            <a:endParaRPr lang="en-US"/>
          </a:p>
        </p:txBody>
      </p:sp>
    </p:spTree>
    <p:extLst>
      <p:ext uri="{BB962C8B-B14F-4D97-AF65-F5344CB8AC3E}">
        <p14:creationId xmlns:p14="http://schemas.microsoft.com/office/powerpoint/2010/main" val="1089011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46FD66-2B44-421F-A0F4-5570ED94BC4C}"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144A-EE77-4F80-ADB4-297EBB4353BE}" type="slidenum">
              <a:rPr lang="en-US" smtClean="0"/>
              <a:t>‹#›</a:t>
            </a:fld>
            <a:endParaRPr lang="en-US"/>
          </a:p>
        </p:txBody>
      </p:sp>
    </p:spTree>
    <p:extLst>
      <p:ext uri="{BB962C8B-B14F-4D97-AF65-F5344CB8AC3E}">
        <p14:creationId xmlns:p14="http://schemas.microsoft.com/office/powerpoint/2010/main" val="1809668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6FD66-2B44-421F-A0F4-5570ED94BC4C}"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0144A-EE77-4F80-ADB4-297EBB4353BE}" type="slidenum">
              <a:rPr lang="en-US" smtClean="0"/>
              <a:t>‹#›</a:t>
            </a:fld>
            <a:endParaRPr lang="en-US"/>
          </a:p>
        </p:txBody>
      </p:sp>
    </p:spTree>
    <p:extLst>
      <p:ext uri="{BB962C8B-B14F-4D97-AF65-F5344CB8AC3E}">
        <p14:creationId xmlns:p14="http://schemas.microsoft.com/office/powerpoint/2010/main" val="1691080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46FD66-2B44-421F-A0F4-5570ED94BC4C}" type="datetimeFigureOut">
              <a:rPr lang="en-US" smtClean="0"/>
              <a:t>4/10/2014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10144A-EE77-4F80-ADB4-297EBB4353BE}" type="slidenum">
              <a:rPr lang="en-US" smtClean="0"/>
              <a:t>‹#›</a:t>
            </a:fld>
            <a:endParaRPr lang="en-US"/>
          </a:p>
        </p:txBody>
      </p:sp>
    </p:spTree>
    <p:extLst>
      <p:ext uri="{BB962C8B-B14F-4D97-AF65-F5344CB8AC3E}">
        <p14:creationId xmlns:p14="http://schemas.microsoft.com/office/powerpoint/2010/main" val="3862521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46FD66-2B44-421F-A0F4-5570ED94BC4C}" type="datetimeFigureOut">
              <a:rPr lang="en-US" smtClean="0"/>
              <a:t>4/10/2014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10144A-EE77-4F80-ADB4-297EBB4353BE}" type="slidenum">
              <a:rPr lang="en-US" smtClean="0"/>
              <a:t>‹#›</a:t>
            </a:fld>
            <a:endParaRPr lang="en-US"/>
          </a:p>
        </p:txBody>
      </p:sp>
    </p:spTree>
    <p:extLst>
      <p:ext uri="{BB962C8B-B14F-4D97-AF65-F5344CB8AC3E}">
        <p14:creationId xmlns:p14="http://schemas.microsoft.com/office/powerpoint/2010/main" val="745681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6FD66-2B44-421F-A0F4-5570ED94BC4C}" type="datetimeFigureOut">
              <a:rPr lang="en-US" smtClean="0"/>
              <a:t>4/10/2014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10144A-EE77-4F80-ADB4-297EBB4353BE}" type="slidenum">
              <a:rPr lang="en-US" smtClean="0"/>
              <a:t>‹#›</a:t>
            </a:fld>
            <a:endParaRPr lang="en-US"/>
          </a:p>
        </p:txBody>
      </p:sp>
    </p:spTree>
    <p:extLst>
      <p:ext uri="{BB962C8B-B14F-4D97-AF65-F5344CB8AC3E}">
        <p14:creationId xmlns:p14="http://schemas.microsoft.com/office/powerpoint/2010/main" val="1535145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6FD66-2B44-421F-A0F4-5570ED94BC4C}"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0144A-EE77-4F80-ADB4-297EBB4353BE}" type="slidenum">
              <a:rPr lang="en-US" smtClean="0"/>
              <a:t>‹#›</a:t>
            </a:fld>
            <a:endParaRPr lang="en-US"/>
          </a:p>
        </p:txBody>
      </p:sp>
    </p:spTree>
    <p:extLst>
      <p:ext uri="{BB962C8B-B14F-4D97-AF65-F5344CB8AC3E}">
        <p14:creationId xmlns:p14="http://schemas.microsoft.com/office/powerpoint/2010/main" val="153773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03ACA-8F11-437F-8C1A-DA17E474715F}"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E9562-6449-48C5-A25E-CD38E9CC3CDD}" type="slidenum">
              <a:rPr lang="en-US" smtClean="0"/>
              <a:t>‹#›</a:t>
            </a:fld>
            <a:endParaRPr lang="en-US"/>
          </a:p>
        </p:txBody>
      </p:sp>
    </p:spTree>
    <p:extLst>
      <p:ext uri="{BB962C8B-B14F-4D97-AF65-F5344CB8AC3E}">
        <p14:creationId xmlns:p14="http://schemas.microsoft.com/office/powerpoint/2010/main" val="209275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6FD66-2B44-421F-A0F4-5570ED94BC4C}"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10144A-EE77-4F80-ADB4-297EBB4353BE}" type="slidenum">
              <a:rPr lang="en-US" smtClean="0"/>
              <a:t>‹#›</a:t>
            </a:fld>
            <a:endParaRPr lang="en-US"/>
          </a:p>
        </p:txBody>
      </p:sp>
    </p:spTree>
    <p:extLst>
      <p:ext uri="{BB962C8B-B14F-4D97-AF65-F5344CB8AC3E}">
        <p14:creationId xmlns:p14="http://schemas.microsoft.com/office/powerpoint/2010/main" val="4071406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6FD66-2B44-421F-A0F4-5570ED94BC4C}"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144A-EE77-4F80-ADB4-297EBB4353BE}" type="slidenum">
              <a:rPr lang="en-US" smtClean="0"/>
              <a:t>‹#›</a:t>
            </a:fld>
            <a:endParaRPr lang="en-US"/>
          </a:p>
        </p:txBody>
      </p:sp>
    </p:spTree>
    <p:extLst>
      <p:ext uri="{BB962C8B-B14F-4D97-AF65-F5344CB8AC3E}">
        <p14:creationId xmlns:p14="http://schemas.microsoft.com/office/powerpoint/2010/main" val="1546798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6FD66-2B44-421F-A0F4-5570ED94BC4C}"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10144A-EE77-4F80-ADB4-297EBB4353BE}" type="slidenum">
              <a:rPr lang="en-US" smtClean="0"/>
              <a:t>‹#›</a:t>
            </a:fld>
            <a:endParaRPr lang="en-US"/>
          </a:p>
        </p:txBody>
      </p:sp>
    </p:spTree>
    <p:extLst>
      <p:ext uri="{BB962C8B-B14F-4D97-AF65-F5344CB8AC3E}">
        <p14:creationId xmlns:p14="http://schemas.microsoft.com/office/powerpoint/2010/main" val="2636823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03ACA-8F11-437F-8C1A-DA17E474715F}" type="datetimeFigureOut">
              <a:rPr lang="en-US" smtClean="0"/>
              <a:t>4/10/2014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DE9562-6449-48C5-A25E-CD38E9CC3CDD}" type="slidenum">
              <a:rPr lang="en-US" smtClean="0"/>
              <a:t>‹#›</a:t>
            </a:fld>
            <a:endParaRPr lang="en-US"/>
          </a:p>
        </p:txBody>
      </p:sp>
    </p:spTree>
    <p:extLst>
      <p:ext uri="{BB962C8B-B14F-4D97-AF65-F5344CB8AC3E}">
        <p14:creationId xmlns:p14="http://schemas.microsoft.com/office/powerpoint/2010/main" val="164808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103ACA-8F11-437F-8C1A-DA17E474715F}"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E9562-6449-48C5-A25E-CD38E9CC3CDD}" type="slidenum">
              <a:rPr lang="en-US" smtClean="0"/>
              <a:t>‹#›</a:t>
            </a:fld>
            <a:endParaRPr lang="en-US"/>
          </a:p>
        </p:txBody>
      </p:sp>
    </p:spTree>
    <p:extLst>
      <p:ext uri="{BB962C8B-B14F-4D97-AF65-F5344CB8AC3E}">
        <p14:creationId xmlns:p14="http://schemas.microsoft.com/office/powerpoint/2010/main" val="127042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103ACA-8F11-437F-8C1A-DA17E474715F}" type="datetimeFigureOut">
              <a:rPr lang="en-US" smtClean="0"/>
              <a:t>4/10/2014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DE9562-6449-48C5-A25E-CD38E9CC3CDD}" type="slidenum">
              <a:rPr lang="en-US" smtClean="0"/>
              <a:t>‹#›</a:t>
            </a:fld>
            <a:endParaRPr lang="en-US"/>
          </a:p>
        </p:txBody>
      </p:sp>
    </p:spTree>
    <p:extLst>
      <p:ext uri="{BB962C8B-B14F-4D97-AF65-F5344CB8AC3E}">
        <p14:creationId xmlns:p14="http://schemas.microsoft.com/office/powerpoint/2010/main" val="268874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103ACA-8F11-437F-8C1A-DA17E474715F}" type="datetimeFigureOut">
              <a:rPr lang="en-US" smtClean="0"/>
              <a:t>4/10/2014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DE9562-6449-48C5-A25E-CD38E9CC3CDD}" type="slidenum">
              <a:rPr lang="en-US" smtClean="0"/>
              <a:t>‹#›</a:t>
            </a:fld>
            <a:endParaRPr lang="en-US"/>
          </a:p>
        </p:txBody>
      </p:sp>
    </p:spTree>
    <p:extLst>
      <p:ext uri="{BB962C8B-B14F-4D97-AF65-F5344CB8AC3E}">
        <p14:creationId xmlns:p14="http://schemas.microsoft.com/office/powerpoint/2010/main" val="211847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03ACA-8F11-437F-8C1A-DA17E474715F}" type="datetimeFigureOut">
              <a:rPr lang="en-US" smtClean="0"/>
              <a:t>4/10/2014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DE9562-6449-48C5-A25E-CD38E9CC3CDD}" type="slidenum">
              <a:rPr lang="en-US" smtClean="0"/>
              <a:t>‹#›</a:t>
            </a:fld>
            <a:endParaRPr lang="en-US"/>
          </a:p>
        </p:txBody>
      </p:sp>
    </p:spTree>
    <p:extLst>
      <p:ext uri="{BB962C8B-B14F-4D97-AF65-F5344CB8AC3E}">
        <p14:creationId xmlns:p14="http://schemas.microsoft.com/office/powerpoint/2010/main" val="29514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03ACA-8F11-437F-8C1A-DA17E474715F}"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E9562-6449-48C5-A25E-CD38E9CC3CDD}" type="slidenum">
              <a:rPr lang="en-US" smtClean="0"/>
              <a:t>‹#›</a:t>
            </a:fld>
            <a:endParaRPr lang="en-US"/>
          </a:p>
        </p:txBody>
      </p:sp>
    </p:spTree>
    <p:extLst>
      <p:ext uri="{BB962C8B-B14F-4D97-AF65-F5344CB8AC3E}">
        <p14:creationId xmlns:p14="http://schemas.microsoft.com/office/powerpoint/2010/main" val="357497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03ACA-8F11-437F-8C1A-DA17E474715F}" type="datetimeFigureOut">
              <a:rPr lang="en-US" smtClean="0"/>
              <a:t>4/10/2014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DE9562-6449-48C5-A25E-CD38E9CC3CDD}" type="slidenum">
              <a:rPr lang="en-US" smtClean="0"/>
              <a:t>‹#›</a:t>
            </a:fld>
            <a:endParaRPr lang="en-US"/>
          </a:p>
        </p:txBody>
      </p:sp>
    </p:spTree>
    <p:extLst>
      <p:ext uri="{BB962C8B-B14F-4D97-AF65-F5344CB8AC3E}">
        <p14:creationId xmlns:p14="http://schemas.microsoft.com/office/powerpoint/2010/main" val="44650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03ACA-8F11-437F-8C1A-DA17E474715F}" type="datetimeFigureOut">
              <a:rPr lang="en-US" smtClean="0"/>
              <a:t>4/10/2014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E9562-6449-48C5-A25E-CD38E9CC3CDD}" type="slidenum">
              <a:rPr lang="en-US" smtClean="0"/>
              <a:t>‹#›</a:t>
            </a:fld>
            <a:endParaRPr lang="en-US"/>
          </a:p>
        </p:txBody>
      </p:sp>
    </p:spTree>
    <p:extLst>
      <p:ext uri="{BB962C8B-B14F-4D97-AF65-F5344CB8AC3E}">
        <p14:creationId xmlns:p14="http://schemas.microsoft.com/office/powerpoint/2010/main" val="2181588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6FD66-2B44-421F-A0F4-5570ED94BC4C}" type="datetimeFigureOut">
              <a:rPr lang="en-US" smtClean="0"/>
              <a:t>4/10/2014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0144A-EE77-4F80-ADB4-297EBB4353BE}" type="slidenum">
              <a:rPr lang="en-US" smtClean="0"/>
              <a:t>‹#›</a:t>
            </a:fld>
            <a:endParaRPr lang="en-US"/>
          </a:p>
        </p:txBody>
      </p:sp>
    </p:spTree>
    <p:extLst>
      <p:ext uri="{BB962C8B-B14F-4D97-AF65-F5344CB8AC3E}">
        <p14:creationId xmlns:p14="http://schemas.microsoft.com/office/powerpoint/2010/main" val="4010423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tiff"/><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mailto:garry.ellis@sbe.virginia.gov" TargetMode="External"/><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394" y="0"/>
            <a:ext cx="5303212" cy="6858000"/>
          </a:xfrm>
          <a:prstGeom prst="rect">
            <a:avLst/>
          </a:prstGeom>
        </p:spPr>
      </p:pic>
      <p:sp>
        <p:nvSpPr>
          <p:cNvPr id="4" name="Rectangle 3"/>
          <p:cNvSpPr/>
          <p:nvPr/>
        </p:nvSpPr>
        <p:spPr>
          <a:xfrm>
            <a:off x="2667000" y="3966210"/>
            <a:ext cx="3893820" cy="2358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90750" y="2309337"/>
            <a:ext cx="76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53567" y="4268569"/>
            <a:ext cx="3418633" cy="1477328"/>
          </a:xfrm>
          <a:prstGeom prst="rect">
            <a:avLst/>
          </a:prstGeom>
          <a:noFill/>
        </p:spPr>
        <p:txBody>
          <a:bodyPr wrap="square" rtlCol="0">
            <a:spAutoFit/>
          </a:bodyPr>
          <a:lstStyle/>
          <a:p>
            <a:r>
              <a:rPr lang="en-US" b="1" dirty="0" smtClean="0">
                <a:solidFill>
                  <a:schemeClr val="accent1">
                    <a:lumMod val="50000"/>
                  </a:schemeClr>
                </a:solidFill>
              </a:rPr>
              <a:t>Topics:</a:t>
            </a:r>
          </a:p>
          <a:p>
            <a:pPr marL="742950" lvl="1" indent="-285750">
              <a:buFont typeface="Arial" panose="020B0604020202020204" pitchFamily="34" charset="0"/>
              <a:buChar char="•"/>
            </a:pPr>
            <a:r>
              <a:rPr lang="en-US" b="1" dirty="0" smtClean="0">
                <a:solidFill>
                  <a:schemeClr val="accent1">
                    <a:lumMod val="50000"/>
                  </a:schemeClr>
                </a:solidFill>
              </a:rPr>
              <a:t>Registering to Vote</a:t>
            </a:r>
          </a:p>
          <a:p>
            <a:pPr marL="742950" lvl="1" indent="-285750">
              <a:buFont typeface="Arial" panose="020B0604020202020204" pitchFamily="34" charset="0"/>
              <a:buChar char="•"/>
            </a:pPr>
            <a:r>
              <a:rPr lang="en-US" b="1" dirty="0" smtClean="0">
                <a:solidFill>
                  <a:schemeClr val="accent1">
                    <a:lumMod val="50000"/>
                  </a:schemeClr>
                </a:solidFill>
              </a:rPr>
              <a:t>Absentee Voting</a:t>
            </a:r>
          </a:p>
          <a:p>
            <a:pPr marL="742950" lvl="1" indent="-285750">
              <a:buFont typeface="Arial" panose="020B0604020202020204" pitchFamily="34" charset="0"/>
              <a:buChar char="•"/>
            </a:pPr>
            <a:r>
              <a:rPr lang="en-US" b="1" dirty="0" smtClean="0">
                <a:solidFill>
                  <a:schemeClr val="accent1">
                    <a:lumMod val="50000"/>
                  </a:schemeClr>
                </a:solidFill>
              </a:rPr>
              <a:t>Voting on Election Day</a:t>
            </a:r>
          </a:p>
          <a:p>
            <a:pPr marL="742950" lvl="1" indent="-285750">
              <a:buFont typeface="Arial" panose="020B0604020202020204" pitchFamily="34" charset="0"/>
              <a:buChar char="•"/>
            </a:pPr>
            <a:r>
              <a:rPr lang="en-US" b="1" dirty="0" smtClean="0">
                <a:solidFill>
                  <a:schemeClr val="accent1">
                    <a:lumMod val="50000"/>
                  </a:schemeClr>
                </a:solidFill>
              </a:rPr>
              <a:t>Contacting Your Registrar</a:t>
            </a:r>
            <a:endParaRPr lang="en-US" b="1" dirty="0">
              <a:solidFill>
                <a:schemeClr val="accent1">
                  <a:lumMod val="50000"/>
                </a:schemeClr>
              </a:solidFill>
            </a:endParaRPr>
          </a:p>
        </p:txBody>
      </p:sp>
      <p:grpSp>
        <p:nvGrpSpPr>
          <p:cNvPr id="14" name="Group 13"/>
          <p:cNvGrpSpPr/>
          <p:nvPr/>
        </p:nvGrpSpPr>
        <p:grpSpPr>
          <a:xfrm>
            <a:off x="139700" y="219701"/>
            <a:ext cx="8803523" cy="6181232"/>
            <a:chOff x="139700" y="219701"/>
            <a:chExt cx="8803523" cy="6181232"/>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062" y="5224881"/>
              <a:ext cx="1835788" cy="1176052"/>
            </a:xfrm>
            <a:prstGeom prst="rect">
              <a:avLst/>
            </a:prstGeom>
            <a:ln>
              <a:solidFill>
                <a:schemeClr val="tx2"/>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606" y="1924397"/>
              <a:ext cx="1719617" cy="163118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538" y="5145405"/>
              <a:ext cx="1448120" cy="1214714"/>
            </a:xfrm>
            <a:prstGeom prst="rect">
              <a:avLst/>
            </a:prstGeom>
            <a:ln>
              <a:solidFill>
                <a:schemeClr val="tx1"/>
              </a:solidFill>
            </a:ln>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656" y="4602484"/>
              <a:ext cx="1752600" cy="36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3606" y="3555577"/>
              <a:ext cx="1427924" cy="142792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6320" y="219701"/>
              <a:ext cx="1555210" cy="164536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700" y="1680732"/>
              <a:ext cx="2051050" cy="1136933"/>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3679" y="219701"/>
              <a:ext cx="1286041" cy="1276148"/>
            </a:xfrm>
            <a:prstGeom prst="rect">
              <a:avLst/>
            </a:prstGeom>
          </p:spPr>
        </p:pic>
        <p:pic>
          <p:nvPicPr>
            <p:cNvPr id="1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046" y="2903668"/>
              <a:ext cx="1782357" cy="140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79611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462" y="1900188"/>
            <a:ext cx="8763000" cy="830997"/>
          </a:xfrm>
          <a:prstGeom prst="rect">
            <a:avLst/>
          </a:prstGeom>
        </p:spPr>
        <p:txBody>
          <a:bodyPr wrap="square">
            <a:spAutoFit/>
          </a:bodyPr>
          <a:lstStyle/>
          <a:p>
            <a:pPr marL="457200" indent="-457200">
              <a:buFont typeface="+mj-lt"/>
              <a:buAutoNum type="arabicPeriod"/>
            </a:pPr>
            <a:r>
              <a:rPr lang="en-US" sz="2400" dirty="0" smtClean="0"/>
              <a:t>If a voter requires assistance to fill out an application, the “Assistant’s Statement” section of the form must be completed</a:t>
            </a:r>
          </a:p>
        </p:txBody>
      </p:sp>
      <p:sp>
        <p:nvSpPr>
          <p:cNvPr id="4" name="Rectangle 3"/>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smtClean="0">
                <a:solidFill>
                  <a:schemeClr val="tx2">
                    <a:lumMod val="75000"/>
                  </a:schemeClr>
                </a:solidFill>
              </a:rPr>
              <a:t>Absentee Voting</a:t>
            </a:r>
            <a:endParaRPr lang="en-US" sz="3600" b="1" dirty="0">
              <a:solidFill>
                <a:schemeClr val="tx2">
                  <a:lumMod val="75000"/>
                </a:schemeClr>
              </a:solidFill>
            </a:endParaRPr>
          </a:p>
        </p:txBody>
      </p:sp>
      <p:sp>
        <p:nvSpPr>
          <p:cNvPr id="5" name="Rectangle 4"/>
          <p:cNvSpPr/>
          <p:nvPr/>
        </p:nvSpPr>
        <p:spPr>
          <a:xfrm>
            <a:off x="185736" y="1376968"/>
            <a:ext cx="8763000" cy="523220"/>
          </a:xfrm>
          <a:prstGeom prst="rect">
            <a:avLst/>
          </a:prstGeom>
        </p:spPr>
        <p:txBody>
          <a:bodyPr wrap="square">
            <a:spAutoFit/>
          </a:bodyPr>
          <a:lstStyle/>
          <a:p>
            <a:pPr algn="ctr"/>
            <a:r>
              <a:rPr lang="en-US" sz="2800" b="1" u="sng" dirty="0" smtClean="0"/>
              <a:t>Assisting Absentee Voters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46" y="5039509"/>
            <a:ext cx="7619780" cy="1666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6700" y="2731185"/>
            <a:ext cx="8382000" cy="2308324"/>
          </a:xfrm>
          <a:prstGeom prst="rect">
            <a:avLst/>
          </a:prstGeom>
          <a:noFill/>
        </p:spPr>
        <p:txBody>
          <a:bodyPr wrap="square" rtlCol="0">
            <a:spAutoFit/>
          </a:bodyPr>
          <a:lstStyle/>
          <a:p>
            <a:r>
              <a:rPr lang="en-US" sz="2400" dirty="0" smtClean="0"/>
              <a:t>2.   If </a:t>
            </a:r>
            <a:r>
              <a:rPr lang="en-US" sz="2400" dirty="0"/>
              <a:t>a voter requires assistance to complete a ballot, a separate </a:t>
            </a:r>
            <a:r>
              <a:rPr lang="en-US" sz="2400" dirty="0" smtClean="0"/>
              <a:t/>
            </a:r>
            <a:br>
              <a:rPr lang="en-US" sz="2400" dirty="0" smtClean="0"/>
            </a:br>
            <a:r>
              <a:rPr lang="en-US" sz="2400" dirty="0" smtClean="0"/>
              <a:t>      “</a:t>
            </a:r>
            <a:r>
              <a:rPr lang="en-US" sz="2400" dirty="0"/>
              <a:t>Request for Assistance” form must be used</a:t>
            </a:r>
          </a:p>
          <a:p>
            <a:pPr marL="914400" lvl="1" indent="-457200">
              <a:buFont typeface="+mj-lt"/>
              <a:buAutoNum type="alphaLcParenR"/>
            </a:pPr>
            <a:r>
              <a:rPr lang="en-US" sz="2400" dirty="0"/>
              <a:t>In person voting, the form is completed before ballot issue</a:t>
            </a:r>
          </a:p>
          <a:p>
            <a:pPr marL="914400" lvl="1" indent="-457200">
              <a:buFont typeface="+mj-lt"/>
              <a:buAutoNum type="alphaLcParenR"/>
            </a:pPr>
            <a:r>
              <a:rPr lang="en-US" sz="2400" dirty="0"/>
              <a:t>By Mail voting, the form is sent with the ballot and must be completed and returned with the ballot. Special instructions apply and are included with the ballot</a:t>
            </a:r>
            <a:r>
              <a:rPr lang="en-US" sz="2400" dirty="0" smtClean="0"/>
              <a:t>.</a:t>
            </a:r>
            <a:endParaRPr lang="en-US" sz="2400" dirty="0"/>
          </a:p>
        </p:txBody>
      </p:sp>
    </p:spTree>
    <p:extLst>
      <p:ext uri="{BB962C8B-B14F-4D97-AF65-F5344CB8AC3E}">
        <p14:creationId xmlns:p14="http://schemas.microsoft.com/office/powerpoint/2010/main" val="3283510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smtClean="0">
                <a:solidFill>
                  <a:schemeClr val="tx2">
                    <a:lumMod val="75000"/>
                  </a:schemeClr>
                </a:solidFill>
              </a:rPr>
              <a:t>Voting on Election Day</a:t>
            </a:r>
            <a:endParaRPr lang="en-US" sz="3600" b="1" dirty="0">
              <a:solidFill>
                <a:schemeClr val="tx2">
                  <a:lumMod val="75000"/>
                </a:schemeClr>
              </a:solidFill>
            </a:endParaRPr>
          </a:p>
        </p:txBody>
      </p:sp>
      <p:sp>
        <p:nvSpPr>
          <p:cNvPr id="5" name="TextBox 4"/>
          <p:cNvSpPr txBox="1"/>
          <p:nvPr/>
        </p:nvSpPr>
        <p:spPr>
          <a:xfrm>
            <a:off x="228600" y="1676400"/>
            <a:ext cx="8610600" cy="3662541"/>
          </a:xfrm>
          <a:prstGeom prst="rect">
            <a:avLst/>
          </a:prstGeom>
          <a:noFill/>
        </p:spPr>
        <p:txBody>
          <a:bodyPr wrap="square" rtlCol="0">
            <a:spAutoFit/>
          </a:bodyPr>
          <a:lstStyle/>
          <a:p>
            <a:pPr algn="ctr"/>
            <a:r>
              <a:rPr lang="en-US" sz="2800" b="1" u="sng" dirty="0"/>
              <a:t>Accessible Facilities</a:t>
            </a:r>
          </a:p>
          <a:p>
            <a:endParaRPr lang="en-US" dirty="0"/>
          </a:p>
          <a:p>
            <a:r>
              <a:rPr lang="en-US" sz="2400" dirty="0" smtClean="0"/>
              <a:t>§ </a:t>
            </a:r>
            <a:r>
              <a:rPr lang="en-US" sz="2400" dirty="0"/>
              <a:t>24.2-310. Requirements for polling </a:t>
            </a:r>
            <a:r>
              <a:rPr lang="en-US" sz="2400" dirty="0" smtClean="0"/>
              <a:t>places</a:t>
            </a:r>
          </a:p>
          <a:p>
            <a:endParaRPr lang="en-US" sz="2400" dirty="0"/>
          </a:p>
          <a:p>
            <a:r>
              <a:rPr lang="en-US" sz="2400" dirty="0"/>
              <a:t>C. Polling places shall be accessible to qualified voters as required by the provisions of the Virginians with Disabilities Act (§ 51.5-1 et seq.), the Voting Accessibility for the Elderly and Handicapped Act (42 U.S.C. § 1973ee et seq.), and the Americans with Disabilities Act relating to public services (42 U.S.C. § 12131 et seq.). </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5105400"/>
            <a:ext cx="1451139" cy="1399592"/>
          </a:xfrm>
          <a:prstGeom prst="rect">
            <a:avLst/>
          </a:prstGeom>
        </p:spPr>
      </p:pic>
    </p:spTree>
    <p:extLst>
      <p:ext uri="{BB962C8B-B14F-4D97-AF65-F5344CB8AC3E}">
        <p14:creationId xmlns:p14="http://schemas.microsoft.com/office/powerpoint/2010/main" val="29530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36" y="1415129"/>
            <a:ext cx="8839200" cy="523220"/>
          </a:xfrm>
          <a:prstGeom prst="rect">
            <a:avLst/>
          </a:prstGeom>
        </p:spPr>
        <p:txBody>
          <a:bodyPr wrap="square">
            <a:spAutoFit/>
          </a:bodyPr>
          <a:lstStyle/>
          <a:p>
            <a:pPr lvl="1" algn="ctr"/>
            <a:r>
              <a:rPr lang="en-US" sz="2800" b="1" u="sng" dirty="0" smtClean="0"/>
              <a:t>Accessible Equipment</a:t>
            </a:r>
          </a:p>
        </p:txBody>
      </p:sp>
      <p:sp>
        <p:nvSpPr>
          <p:cNvPr id="4" name="Rectangle 3"/>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smtClean="0">
                <a:solidFill>
                  <a:schemeClr val="tx2">
                    <a:lumMod val="75000"/>
                  </a:schemeClr>
                </a:solidFill>
              </a:rPr>
              <a:t>Voting on Election Day</a:t>
            </a:r>
            <a:endParaRPr lang="en-US" sz="3600" b="1" dirty="0">
              <a:solidFill>
                <a:schemeClr val="tx2">
                  <a:lumMod val="75000"/>
                </a:schemeClr>
              </a:solidFill>
            </a:endParaRPr>
          </a:p>
        </p:txBody>
      </p:sp>
      <p:sp>
        <p:nvSpPr>
          <p:cNvPr id="3" name="TextBox 2"/>
          <p:cNvSpPr txBox="1"/>
          <p:nvPr/>
        </p:nvSpPr>
        <p:spPr>
          <a:xfrm>
            <a:off x="297180" y="3505200"/>
            <a:ext cx="8682036" cy="2677656"/>
          </a:xfrm>
          <a:prstGeom prst="rect">
            <a:avLst/>
          </a:prstGeom>
          <a:noFill/>
        </p:spPr>
        <p:txBody>
          <a:bodyPr wrap="square" rtlCol="0">
            <a:spAutoFit/>
          </a:bodyPr>
          <a:lstStyle/>
          <a:p>
            <a:r>
              <a:rPr lang="en-US" sz="2400" dirty="0"/>
              <a:t>§ 24.2-626.1. Acquisition and use of accessible voting devices. </a:t>
            </a:r>
            <a:endParaRPr lang="en-US" sz="2400" dirty="0" smtClean="0"/>
          </a:p>
          <a:p>
            <a:endParaRPr lang="en-US" sz="2400" dirty="0"/>
          </a:p>
          <a:p>
            <a:r>
              <a:rPr lang="en-US" sz="2400" dirty="0" smtClean="0"/>
              <a:t>“. . . at least </a:t>
            </a:r>
            <a:r>
              <a:rPr lang="en-US" sz="2400" dirty="0"/>
              <a:t>one voting system equipped for individuals with disabilities at each polling place, including nonvisual accessibility for the blind and visually impaired, in a manner that provides the same opportunity for access and participation (including privacy and independence) as for other </a:t>
            </a:r>
            <a:r>
              <a:rPr lang="en-US" sz="2400" dirty="0" smtClean="0"/>
              <a:t>voters . . .”</a:t>
            </a:r>
          </a:p>
        </p:txBody>
      </p:sp>
      <p:sp>
        <p:nvSpPr>
          <p:cNvPr id="5" name="TextBox 4"/>
          <p:cNvSpPr txBox="1"/>
          <p:nvPr/>
        </p:nvSpPr>
        <p:spPr>
          <a:xfrm>
            <a:off x="289560" y="1972870"/>
            <a:ext cx="8697276" cy="1200329"/>
          </a:xfrm>
          <a:prstGeom prst="rect">
            <a:avLst/>
          </a:prstGeom>
          <a:noFill/>
        </p:spPr>
        <p:txBody>
          <a:bodyPr wrap="square" rtlCol="0">
            <a:spAutoFit/>
          </a:bodyPr>
          <a:lstStyle/>
          <a:p>
            <a:r>
              <a:rPr lang="en-US" sz="2400" dirty="0" smtClean="0"/>
              <a:t>The actual type of equipment in use may vary from locality to locality, but each and every polling place in every locality will have one piece of voting equipment that meets this legal requirement:</a:t>
            </a:r>
            <a:endParaRPr lang="en-US" sz="2400" dirty="0"/>
          </a:p>
        </p:txBody>
      </p:sp>
    </p:spTree>
    <p:extLst>
      <p:ext uri="{BB962C8B-B14F-4D97-AF65-F5344CB8AC3E}">
        <p14:creationId xmlns:p14="http://schemas.microsoft.com/office/powerpoint/2010/main" val="4199967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36" y="1415129"/>
            <a:ext cx="8839200" cy="3477875"/>
          </a:xfrm>
          <a:prstGeom prst="rect">
            <a:avLst/>
          </a:prstGeom>
        </p:spPr>
        <p:txBody>
          <a:bodyPr wrap="square">
            <a:spAutoFit/>
          </a:bodyPr>
          <a:lstStyle/>
          <a:p>
            <a:pPr algn="ctr"/>
            <a:r>
              <a:rPr lang="en-US" u="sng" dirty="0"/>
              <a:t> </a:t>
            </a:r>
            <a:r>
              <a:rPr lang="en-US" sz="2800" b="1" u="sng" dirty="0" smtClean="0"/>
              <a:t>Curbside Ballot; Car Ballot; Outside Polls Ballot</a:t>
            </a:r>
          </a:p>
          <a:p>
            <a:endParaRPr lang="en-US" sz="2400" dirty="0" smtClean="0"/>
          </a:p>
          <a:p>
            <a:r>
              <a:rPr lang="en-US" sz="2400" dirty="0" smtClean="0"/>
              <a:t>Although the lingo may vary locality to locality, the law is the same:</a:t>
            </a:r>
          </a:p>
          <a:p>
            <a:endParaRPr lang="en-US" sz="2400" dirty="0" smtClean="0"/>
          </a:p>
          <a:p>
            <a:r>
              <a:rPr lang="en-US" sz="2400" dirty="0" smtClean="0"/>
              <a:t>§ </a:t>
            </a:r>
            <a:r>
              <a:rPr lang="en-US" sz="2400" dirty="0"/>
              <a:t>24.2-649. Assistance for certain voters. </a:t>
            </a:r>
          </a:p>
          <a:p>
            <a:pPr lvl="1"/>
            <a:r>
              <a:rPr lang="en-US" sz="2400" dirty="0"/>
              <a:t>A. Any voter age 65 or older or physically disabled may request and then shall be handed a paper ballot or a mark sense ballot by an officer of election outside the polling place but within 150 feet of the entrance to the polling place</a:t>
            </a:r>
            <a:r>
              <a:rPr lang="en-US" sz="2400" dirty="0" smtClean="0"/>
              <a:t>.</a:t>
            </a:r>
            <a:endParaRPr lang="en-US" sz="2400" b="1" dirty="0"/>
          </a:p>
        </p:txBody>
      </p:sp>
      <p:sp>
        <p:nvSpPr>
          <p:cNvPr id="4" name="Rectangle 3"/>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smtClean="0">
                <a:solidFill>
                  <a:schemeClr val="tx2">
                    <a:lumMod val="75000"/>
                  </a:schemeClr>
                </a:solidFill>
              </a:rPr>
              <a:t>Voting on Election Day</a:t>
            </a:r>
            <a:endParaRPr lang="en-US" sz="3600" b="1" dirty="0">
              <a:solidFill>
                <a:schemeClr val="tx2">
                  <a:lumMod val="75000"/>
                </a:schemeClr>
              </a:solidFill>
            </a:endParaRPr>
          </a:p>
        </p:txBody>
      </p:sp>
    </p:spTree>
    <p:extLst>
      <p:ext uri="{BB962C8B-B14F-4D97-AF65-F5344CB8AC3E}">
        <p14:creationId xmlns:p14="http://schemas.microsoft.com/office/powerpoint/2010/main" val="2272188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36" y="1752600"/>
            <a:ext cx="8839200" cy="1261884"/>
          </a:xfrm>
          <a:prstGeom prst="rect">
            <a:avLst/>
          </a:prstGeom>
        </p:spPr>
        <p:txBody>
          <a:bodyPr wrap="square">
            <a:spAutoFit/>
          </a:bodyPr>
          <a:lstStyle/>
          <a:p>
            <a:pPr algn="ctr"/>
            <a:r>
              <a:rPr lang="en-US" u="sng" dirty="0" smtClean="0"/>
              <a:t> </a:t>
            </a:r>
            <a:r>
              <a:rPr lang="en-US" sz="2800" b="1" u="sng" dirty="0" smtClean="0"/>
              <a:t>Voter Assistance Inside the Polling Place</a:t>
            </a:r>
          </a:p>
          <a:p>
            <a:endParaRPr lang="en-US" sz="2400" dirty="0" smtClean="0"/>
          </a:p>
          <a:p>
            <a:endParaRPr lang="en-US" sz="2400" dirty="0" smtClean="0"/>
          </a:p>
        </p:txBody>
      </p:sp>
      <p:sp>
        <p:nvSpPr>
          <p:cNvPr id="4" name="Rectangle 3"/>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smtClean="0">
                <a:solidFill>
                  <a:schemeClr val="tx2">
                    <a:lumMod val="75000"/>
                  </a:schemeClr>
                </a:solidFill>
              </a:rPr>
              <a:t>Voting on Election Day</a:t>
            </a:r>
            <a:endParaRPr lang="en-US" sz="3600" b="1" dirty="0">
              <a:solidFill>
                <a:schemeClr val="tx2">
                  <a:lumMod val="75000"/>
                </a:schemeClr>
              </a:solidFill>
            </a:endParaRPr>
          </a:p>
        </p:txBody>
      </p:sp>
      <p:sp>
        <p:nvSpPr>
          <p:cNvPr id="3" name="TextBox 2"/>
          <p:cNvSpPr txBox="1"/>
          <p:nvPr/>
        </p:nvSpPr>
        <p:spPr>
          <a:xfrm>
            <a:off x="159359" y="2514600"/>
            <a:ext cx="8839200" cy="3785652"/>
          </a:xfrm>
          <a:prstGeom prst="rect">
            <a:avLst/>
          </a:prstGeom>
          <a:noFill/>
        </p:spPr>
        <p:txBody>
          <a:bodyPr wrap="square" rtlCol="0">
            <a:spAutoFit/>
          </a:bodyPr>
          <a:lstStyle/>
          <a:p>
            <a:r>
              <a:rPr lang="en-US" sz="2400" dirty="0"/>
              <a:t>§ 24.2-649. Assistance for certain voters</a:t>
            </a:r>
            <a:r>
              <a:rPr lang="en-US" sz="2400" dirty="0" smtClean="0"/>
              <a:t>.</a:t>
            </a:r>
          </a:p>
          <a:p>
            <a:endParaRPr lang="en-US" sz="2400" dirty="0"/>
          </a:p>
          <a:p>
            <a:r>
              <a:rPr lang="en-US" sz="2400" dirty="0"/>
              <a:t>B. Any qualified voter, who requires assistance to vote by reason of physical disability or inability to read or write, may, if he so requests, be assisted in voting. If he is blind, he may designate an officer of election or any other person to assist him. If he is unable to read and write or disabled for any cause other than blindness, he may designate an officer of election or some other person to assist him other than the voter's employer or agent of that employer, or officer or agent of the voter's union. </a:t>
            </a:r>
          </a:p>
        </p:txBody>
      </p:sp>
    </p:spTree>
    <p:extLst>
      <p:ext uri="{BB962C8B-B14F-4D97-AF65-F5344CB8AC3E}">
        <p14:creationId xmlns:p14="http://schemas.microsoft.com/office/powerpoint/2010/main" val="3545776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621" y="1554540"/>
            <a:ext cx="3841173" cy="1569660"/>
          </a:xfrm>
          <a:prstGeom prst="rect">
            <a:avLst/>
          </a:prstGeom>
          <a:noFill/>
          <a:ln>
            <a:solidFill>
              <a:schemeClr val="tx2"/>
            </a:solidFill>
          </a:ln>
        </p:spPr>
        <p:txBody>
          <a:bodyPr wrap="square" rtlCol="0">
            <a:spAutoFit/>
          </a:bodyPr>
          <a:lstStyle/>
          <a:p>
            <a:r>
              <a:rPr lang="en-US" sz="1600" b="1" dirty="0" smtClean="0"/>
              <a:t>City of </a:t>
            </a:r>
            <a:r>
              <a:rPr lang="en-US" sz="1600" b="1" dirty="0"/>
              <a:t>Williamsburg – </a:t>
            </a:r>
            <a:r>
              <a:rPr lang="en-US" sz="1600" b="1" dirty="0" smtClean="0"/>
              <a:t>Win </a:t>
            </a:r>
            <a:r>
              <a:rPr lang="en-US" sz="1600" b="1" dirty="0"/>
              <a:t>Sowder</a:t>
            </a:r>
          </a:p>
          <a:p>
            <a:r>
              <a:rPr lang="en-US" sz="1600" dirty="0"/>
              <a:t>Municipal Building, 401 Lafayette </a:t>
            </a:r>
            <a:r>
              <a:rPr lang="en-US" sz="1600" dirty="0" smtClean="0"/>
              <a:t>St</a:t>
            </a:r>
            <a:endParaRPr lang="en-US" sz="1600" dirty="0"/>
          </a:p>
          <a:p>
            <a:r>
              <a:rPr lang="en-US" sz="1600" dirty="0"/>
              <a:t>P.O. Box </a:t>
            </a:r>
            <a:r>
              <a:rPr lang="en-US" sz="1600" dirty="0" smtClean="0"/>
              <a:t>3538; Williamsburg</a:t>
            </a:r>
            <a:r>
              <a:rPr lang="en-US" sz="1600" dirty="0"/>
              <a:t>, </a:t>
            </a:r>
            <a:r>
              <a:rPr lang="en-US" sz="1600" dirty="0" smtClean="0"/>
              <a:t>VA </a:t>
            </a:r>
            <a:r>
              <a:rPr lang="en-US" sz="1600" dirty="0"/>
              <a:t>23187-3538</a:t>
            </a:r>
          </a:p>
          <a:p>
            <a:r>
              <a:rPr lang="en-US" sz="1600" dirty="0" smtClean="0"/>
              <a:t>Phone: 757-220-6157</a:t>
            </a:r>
            <a:endParaRPr lang="en-US" sz="1600" dirty="0"/>
          </a:p>
          <a:p>
            <a:r>
              <a:rPr lang="en-US" sz="1600" dirty="0" smtClean="0"/>
              <a:t>Fax: 757-220-6158 </a:t>
            </a:r>
          </a:p>
          <a:p>
            <a:r>
              <a:rPr lang="en-US" sz="1600" dirty="0" smtClean="0"/>
              <a:t>Email</a:t>
            </a:r>
            <a:r>
              <a:rPr lang="en-US" sz="1600" dirty="0"/>
              <a:t>: wsowder@williamsburgva.gov</a:t>
            </a:r>
          </a:p>
        </p:txBody>
      </p:sp>
      <p:sp>
        <p:nvSpPr>
          <p:cNvPr id="6" name="TextBox 5"/>
          <p:cNvSpPr txBox="1"/>
          <p:nvPr/>
        </p:nvSpPr>
        <p:spPr>
          <a:xfrm>
            <a:off x="309253" y="3320849"/>
            <a:ext cx="3843152" cy="1569660"/>
          </a:xfrm>
          <a:prstGeom prst="rect">
            <a:avLst/>
          </a:prstGeom>
          <a:noFill/>
          <a:ln>
            <a:solidFill>
              <a:schemeClr val="tx2"/>
            </a:solidFill>
          </a:ln>
        </p:spPr>
        <p:txBody>
          <a:bodyPr wrap="square" rtlCol="0">
            <a:spAutoFit/>
          </a:bodyPr>
          <a:lstStyle/>
          <a:p>
            <a:r>
              <a:rPr lang="en-US" sz="1600" b="1" dirty="0" smtClean="0"/>
              <a:t>James City </a:t>
            </a:r>
            <a:r>
              <a:rPr lang="en-US" sz="1600" b="1" dirty="0"/>
              <a:t>County – A.J</a:t>
            </a:r>
            <a:r>
              <a:rPr lang="en-US" sz="1600" b="1" dirty="0" smtClean="0"/>
              <a:t>. Cole, Sr.</a:t>
            </a:r>
          </a:p>
          <a:p>
            <a:r>
              <a:rPr lang="en-US" sz="1600" dirty="0" smtClean="0"/>
              <a:t>101B Mounts Bay Road</a:t>
            </a:r>
          </a:p>
          <a:p>
            <a:r>
              <a:rPr lang="en-US" sz="1600" dirty="0" smtClean="0"/>
              <a:t>P.O. Box 3567; Williamsburg VA 23187-3567</a:t>
            </a:r>
          </a:p>
          <a:p>
            <a:r>
              <a:rPr lang="en-US" sz="1600" dirty="0" smtClean="0"/>
              <a:t>Phone: 757-253-6868</a:t>
            </a:r>
          </a:p>
          <a:p>
            <a:r>
              <a:rPr lang="en-US" sz="1600" dirty="0" smtClean="0"/>
              <a:t>Fax: 757-253-6875     TDD: 711</a:t>
            </a:r>
          </a:p>
          <a:p>
            <a:r>
              <a:rPr lang="en-US" sz="1600" dirty="0" smtClean="0"/>
              <a:t>Email: vote@jamescitycountyva.gov</a:t>
            </a:r>
            <a:endParaRPr lang="en-US" sz="1600" dirty="0"/>
          </a:p>
        </p:txBody>
      </p:sp>
      <p:sp>
        <p:nvSpPr>
          <p:cNvPr id="7" name="TextBox 6"/>
          <p:cNvSpPr txBox="1"/>
          <p:nvPr/>
        </p:nvSpPr>
        <p:spPr>
          <a:xfrm>
            <a:off x="309253" y="5033972"/>
            <a:ext cx="3843152" cy="1569660"/>
          </a:xfrm>
          <a:prstGeom prst="rect">
            <a:avLst/>
          </a:prstGeom>
          <a:noFill/>
          <a:ln>
            <a:solidFill>
              <a:schemeClr val="tx2"/>
            </a:solidFill>
          </a:ln>
        </p:spPr>
        <p:txBody>
          <a:bodyPr wrap="square" rtlCol="0">
            <a:spAutoFit/>
          </a:bodyPr>
          <a:lstStyle/>
          <a:p>
            <a:r>
              <a:rPr lang="en-US" sz="1600" b="1" dirty="0" smtClean="0"/>
              <a:t>York </a:t>
            </a:r>
            <a:r>
              <a:rPr lang="en-US" sz="1600" b="1" dirty="0"/>
              <a:t>County – Walt </a:t>
            </a:r>
            <a:r>
              <a:rPr lang="en-US" sz="1600" b="1" dirty="0" smtClean="0"/>
              <a:t>Latham</a:t>
            </a:r>
          </a:p>
          <a:p>
            <a:r>
              <a:rPr lang="en-US" sz="1600" dirty="0"/>
              <a:t>224 Ballard Street</a:t>
            </a:r>
          </a:p>
          <a:p>
            <a:r>
              <a:rPr lang="en-US" sz="1600" dirty="0"/>
              <a:t>P.O. Box </a:t>
            </a:r>
            <a:r>
              <a:rPr lang="en-US" sz="1600" dirty="0" smtClean="0"/>
              <a:t>451; Yorktown</a:t>
            </a:r>
            <a:r>
              <a:rPr lang="en-US" sz="1600" dirty="0"/>
              <a:t>, VA 23690</a:t>
            </a:r>
          </a:p>
          <a:p>
            <a:r>
              <a:rPr lang="en-US" sz="1600" dirty="0"/>
              <a:t>Phone: 757-890-3440</a:t>
            </a:r>
          </a:p>
          <a:p>
            <a:r>
              <a:rPr lang="en-US" sz="1600" dirty="0" smtClean="0"/>
              <a:t>Fax: 757-890-3449     TDD</a:t>
            </a:r>
            <a:r>
              <a:rPr lang="en-US" sz="1600" dirty="0"/>
              <a:t>: </a:t>
            </a:r>
            <a:r>
              <a:rPr lang="en-US" sz="1600" dirty="0" smtClean="0"/>
              <a:t>757-890-3300</a:t>
            </a:r>
          </a:p>
          <a:p>
            <a:r>
              <a:rPr lang="en-US" sz="1600" dirty="0"/>
              <a:t>Email: registrar@yorkcounty.gov</a:t>
            </a:r>
          </a:p>
        </p:txBody>
      </p:sp>
      <p:sp>
        <p:nvSpPr>
          <p:cNvPr id="8" name="TextBox 7"/>
          <p:cNvSpPr txBox="1"/>
          <p:nvPr/>
        </p:nvSpPr>
        <p:spPr>
          <a:xfrm>
            <a:off x="4765221" y="1543424"/>
            <a:ext cx="3862450" cy="1569660"/>
          </a:xfrm>
          <a:prstGeom prst="rect">
            <a:avLst/>
          </a:prstGeom>
          <a:noFill/>
          <a:ln>
            <a:solidFill>
              <a:schemeClr val="tx2"/>
            </a:solidFill>
          </a:ln>
        </p:spPr>
        <p:txBody>
          <a:bodyPr wrap="square" rtlCol="0">
            <a:spAutoFit/>
          </a:bodyPr>
          <a:lstStyle/>
          <a:p>
            <a:r>
              <a:rPr lang="en-US" sz="1600" b="1" dirty="0" smtClean="0"/>
              <a:t>City of Newport News</a:t>
            </a:r>
            <a:r>
              <a:rPr lang="en-US" sz="1600" b="1" dirty="0"/>
              <a:t> – </a:t>
            </a:r>
            <a:r>
              <a:rPr lang="en-US" sz="1600" b="1" dirty="0" smtClean="0"/>
              <a:t>Vicki </a:t>
            </a:r>
            <a:r>
              <a:rPr lang="en-US" sz="1600" b="1" dirty="0"/>
              <a:t>V. Lewis</a:t>
            </a:r>
            <a:endParaRPr lang="en-US" sz="1600" b="1" dirty="0" smtClean="0"/>
          </a:p>
          <a:p>
            <a:r>
              <a:rPr lang="en-US" sz="1600" dirty="0"/>
              <a:t>2400 Washington Avenue </a:t>
            </a:r>
          </a:p>
          <a:p>
            <a:r>
              <a:rPr lang="en-US" sz="1600" dirty="0"/>
              <a:t>Newport News, VA 23607 </a:t>
            </a:r>
          </a:p>
          <a:p>
            <a:r>
              <a:rPr lang="en-US" sz="1600" dirty="0"/>
              <a:t>Phone: 757-926-8683 </a:t>
            </a:r>
          </a:p>
          <a:p>
            <a:r>
              <a:rPr lang="en-US" sz="1600" dirty="0"/>
              <a:t>Fax: </a:t>
            </a:r>
            <a:r>
              <a:rPr lang="en-US" sz="1600" dirty="0" smtClean="0"/>
              <a:t>757-926-3653</a:t>
            </a:r>
          </a:p>
          <a:p>
            <a:r>
              <a:rPr lang="en-US" sz="1600" dirty="0"/>
              <a:t>vlewis@nngov.com</a:t>
            </a:r>
          </a:p>
        </p:txBody>
      </p:sp>
      <p:sp>
        <p:nvSpPr>
          <p:cNvPr id="9" name="TextBox 8"/>
          <p:cNvSpPr txBox="1"/>
          <p:nvPr/>
        </p:nvSpPr>
        <p:spPr>
          <a:xfrm>
            <a:off x="4763242" y="3320849"/>
            <a:ext cx="3842163" cy="1569660"/>
          </a:xfrm>
          <a:prstGeom prst="rect">
            <a:avLst/>
          </a:prstGeom>
          <a:noFill/>
          <a:ln>
            <a:solidFill>
              <a:schemeClr val="tx2"/>
            </a:solidFill>
          </a:ln>
        </p:spPr>
        <p:txBody>
          <a:bodyPr wrap="square" rtlCol="0">
            <a:spAutoFit/>
          </a:bodyPr>
          <a:lstStyle/>
          <a:p>
            <a:r>
              <a:rPr lang="en-US" sz="1600" b="1" dirty="0" smtClean="0"/>
              <a:t>City of Hampton – Tara Morgan</a:t>
            </a:r>
          </a:p>
          <a:p>
            <a:r>
              <a:rPr lang="fr-FR" sz="1600" dirty="0"/>
              <a:t>1919 Commerce Dr. Suite 280</a:t>
            </a:r>
          </a:p>
          <a:p>
            <a:r>
              <a:rPr lang="fr-FR" sz="1600" dirty="0"/>
              <a:t>Hampton, VA 23666</a:t>
            </a:r>
          </a:p>
          <a:p>
            <a:r>
              <a:rPr lang="fr-FR" sz="1600" dirty="0"/>
              <a:t>Phone: 757-727-6218</a:t>
            </a:r>
          </a:p>
          <a:p>
            <a:r>
              <a:rPr lang="fr-FR" sz="1600" dirty="0"/>
              <a:t>Fax: </a:t>
            </a:r>
            <a:r>
              <a:rPr lang="fr-FR" sz="1600" dirty="0" smtClean="0"/>
              <a:t>757-727-6084</a:t>
            </a:r>
          </a:p>
          <a:p>
            <a:r>
              <a:rPr lang="fr-FR" sz="1600" dirty="0"/>
              <a:t>Email: tmorgan@hampton.gov</a:t>
            </a:r>
            <a:endParaRPr lang="en-US" sz="1600" dirty="0"/>
          </a:p>
        </p:txBody>
      </p:sp>
      <p:sp>
        <p:nvSpPr>
          <p:cNvPr id="10" name="TextBox 9"/>
          <p:cNvSpPr txBox="1"/>
          <p:nvPr/>
        </p:nvSpPr>
        <p:spPr>
          <a:xfrm>
            <a:off x="4765221" y="5033972"/>
            <a:ext cx="3847112" cy="1569660"/>
          </a:xfrm>
          <a:prstGeom prst="rect">
            <a:avLst/>
          </a:prstGeom>
          <a:noFill/>
          <a:ln>
            <a:solidFill>
              <a:schemeClr val="tx2"/>
            </a:solidFill>
          </a:ln>
        </p:spPr>
        <p:txBody>
          <a:bodyPr wrap="square" rtlCol="0">
            <a:spAutoFit/>
          </a:bodyPr>
          <a:lstStyle/>
          <a:p>
            <a:r>
              <a:rPr lang="en-US" sz="1600" b="1" dirty="0" smtClean="0"/>
              <a:t>City of Poquoson – Tammi Pinckney</a:t>
            </a:r>
          </a:p>
          <a:p>
            <a:r>
              <a:rPr lang="en-US" sz="1600" dirty="0"/>
              <a:t>500 City Hall Avenue</a:t>
            </a:r>
          </a:p>
          <a:p>
            <a:r>
              <a:rPr lang="en-US" sz="1600" dirty="0"/>
              <a:t>Poquoson, VA </a:t>
            </a:r>
            <a:r>
              <a:rPr lang="en-US" sz="1600" dirty="0" smtClean="0"/>
              <a:t>23662</a:t>
            </a:r>
          </a:p>
          <a:p>
            <a:r>
              <a:rPr lang="en-US" sz="1600" dirty="0"/>
              <a:t>Phone: </a:t>
            </a:r>
            <a:r>
              <a:rPr lang="en-US" sz="1600" dirty="0" smtClean="0"/>
              <a:t>757-868-3070</a:t>
            </a:r>
          </a:p>
          <a:p>
            <a:r>
              <a:rPr lang="en-US" sz="1600" dirty="0"/>
              <a:t>Fax: 757-868-3104</a:t>
            </a:r>
            <a:endParaRPr lang="en-US" sz="1600" dirty="0" smtClean="0"/>
          </a:p>
          <a:p>
            <a:r>
              <a:rPr lang="en-US" sz="1600" dirty="0" smtClean="0"/>
              <a:t>Email: </a:t>
            </a:r>
            <a:r>
              <a:rPr lang="en-US" sz="1600" dirty="0"/>
              <a:t>Tammi.Pinckney@poquoson-va.gov</a:t>
            </a:r>
          </a:p>
        </p:txBody>
      </p:sp>
      <p:sp>
        <p:nvSpPr>
          <p:cNvPr id="11" name="Rectangle 10"/>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smtClean="0">
                <a:solidFill>
                  <a:schemeClr val="tx2">
                    <a:lumMod val="75000"/>
                  </a:schemeClr>
                </a:solidFill>
              </a:rPr>
              <a:t>Contacting Your Voter Registrar</a:t>
            </a:r>
            <a:endParaRPr lang="en-US" sz="3600" b="1" dirty="0">
              <a:solidFill>
                <a:schemeClr val="tx2">
                  <a:lumMod val="75000"/>
                </a:schemeClr>
              </a:solidFill>
            </a:endParaRPr>
          </a:p>
        </p:txBody>
      </p:sp>
    </p:spTree>
    <p:extLst>
      <p:ext uri="{BB962C8B-B14F-4D97-AF65-F5344CB8AC3E}">
        <p14:creationId xmlns:p14="http://schemas.microsoft.com/office/powerpoint/2010/main" val="2665052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1" y="1287563"/>
            <a:ext cx="6858000" cy="3219343"/>
          </a:xfrm>
          <a:prstGeom prst="rect">
            <a:avLst/>
          </a:prstGeom>
          <a:noFill/>
        </p:spPr>
        <p:txBody>
          <a:bodyPr wrap="square" rtlCol="0">
            <a:spAutoFit/>
          </a:bodyPr>
          <a:lstStyle/>
          <a:p>
            <a:pPr algn="ctr"/>
            <a:r>
              <a:rPr lang="en-US" sz="2800" b="1" u="sng" dirty="0"/>
              <a:t>Designated State Agencies</a:t>
            </a:r>
          </a:p>
          <a:p>
            <a:r>
              <a:rPr lang="en-US" sz="2000" dirty="0" smtClean="0"/>
              <a:t>These state agencies </a:t>
            </a:r>
            <a:r>
              <a:rPr lang="en-US" sz="2000" dirty="0"/>
              <a:t>are mandated by federal and state law to provide the opportunity to apply to register to vote to their </a:t>
            </a:r>
            <a:r>
              <a:rPr lang="en-US" sz="2000" dirty="0" smtClean="0"/>
              <a:t>clients: </a:t>
            </a:r>
            <a:r>
              <a:rPr lang="en-US" b="1" dirty="0" smtClean="0"/>
              <a:t>Dept. </a:t>
            </a:r>
            <a:r>
              <a:rPr lang="en-US" b="1" dirty="0"/>
              <a:t>of </a:t>
            </a:r>
            <a:r>
              <a:rPr lang="en-US" b="1" dirty="0" smtClean="0"/>
              <a:t>Health; Dept</a:t>
            </a:r>
            <a:r>
              <a:rPr lang="en-US" b="1" dirty="0"/>
              <a:t>. of Social </a:t>
            </a:r>
            <a:r>
              <a:rPr lang="en-US" b="1" dirty="0" smtClean="0"/>
              <a:t>Services; Dept</a:t>
            </a:r>
            <a:r>
              <a:rPr lang="en-US" b="1" dirty="0"/>
              <a:t>. of Aging &amp; Rehabilitative </a:t>
            </a:r>
            <a:r>
              <a:rPr lang="en-US" b="1" dirty="0" smtClean="0"/>
              <a:t>Services; Dept</a:t>
            </a:r>
            <a:r>
              <a:rPr lang="en-US" b="1" dirty="0"/>
              <a:t>. for the Deaf and Hard of </a:t>
            </a:r>
            <a:r>
              <a:rPr lang="en-US" b="1" dirty="0" smtClean="0"/>
              <a:t>Hearing; Dept</a:t>
            </a:r>
            <a:r>
              <a:rPr lang="en-US" b="1" dirty="0"/>
              <a:t>. for the Blind and Vision </a:t>
            </a:r>
            <a:r>
              <a:rPr lang="en-US" b="1" dirty="0" smtClean="0"/>
              <a:t>Impaired; Dept</a:t>
            </a:r>
            <a:r>
              <a:rPr lang="en-US" b="1" dirty="0"/>
              <a:t>. of Behavioral Health and Developmental </a:t>
            </a:r>
            <a:r>
              <a:rPr lang="en-US" b="1" dirty="0" smtClean="0"/>
              <a:t>Services; Virginia </a:t>
            </a:r>
            <a:r>
              <a:rPr lang="en-US" b="1" dirty="0"/>
              <a:t>Office for Protection and Advocacy </a:t>
            </a:r>
            <a:r>
              <a:rPr lang="en-US" b="1" dirty="0" smtClean="0"/>
              <a:t>; Virginia </a:t>
            </a:r>
            <a:r>
              <a:rPr lang="en-US" b="1" dirty="0"/>
              <a:t>Centers for Independent </a:t>
            </a:r>
            <a:r>
              <a:rPr lang="en-US" b="1" dirty="0" smtClean="0"/>
              <a:t>Living; Armed </a:t>
            </a:r>
            <a:r>
              <a:rPr lang="en-US" b="1" dirty="0"/>
              <a:t>Forces Recruitment </a:t>
            </a:r>
            <a:r>
              <a:rPr lang="en-US" b="1" dirty="0" smtClean="0"/>
              <a:t>Offices</a:t>
            </a:r>
            <a:endParaRPr lang="en-US" dirty="0" smtClean="0"/>
          </a:p>
          <a:p>
            <a:r>
              <a:rPr lang="en-US" dirty="0" smtClean="0"/>
              <a:t>SBE provides agency </a:t>
            </a:r>
            <a:r>
              <a:rPr lang="en-US" dirty="0"/>
              <a:t>appropriate </a:t>
            </a:r>
            <a:r>
              <a:rPr lang="en-US" dirty="0" smtClean="0"/>
              <a:t>training to ensure agency compliance:</a:t>
            </a:r>
            <a:endParaRPr lang="en-US" dirty="0"/>
          </a:p>
        </p:txBody>
      </p:sp>
      <p:sp>
        <p:nvSpPr>
          <p:cNvPr id="3" name="Rectangle 2"/>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smtClean="0">
                <a:solidFill>
                  <a:schemeClr val="tx2">
                    <a:lumMod val="75000"/>
                  </a:schemeClr>
                </a:solidFill>
              </a:rPr>
              <a:t>Registering to Vote</a:t>
            </a:r>
            <a:endParaRPr lang="en-US" sz="3600" b="1" dirty="0">
              <a:solidFill>
                <a:schemeClr val="tx2">
                  <a:lumMod val="75000"/>
                </a:schemeClr>
              </a:solidFill>
            </a:endParaRPr>
          </a:p>
        </p:txBody>
      </p:sp>
      <p:sp>
        <p:nvSpPr>
          <p:cNvPr id="4" name="Content Placeholder 2"/>
          <p:cNvSpPr txBox="1">
            <a:spLocks/>
          </p:cNvSpPr>
          <p:nvPr/>
        </p:nvSpPr>
        <p:spPr>
          <a:xfrm>
            <a:off x="152400" y="5334000"/>
            <a:ext cx="8762999" cy="1501165"/>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20000"/>
              </a:lnSpc>
              <a:spcBef>
                <a:spcPts val="0"/>
              </a:spcBef>
              <a:buFont typeface="Wingdings" pitchFamily="2" charset="2"/>
              <a:buNone/>
              <a:defRPr/>
            </a:pPr>
            <a:r>
              <a:rPr lang="en-US" b="1" dirty="0" smtClean="0"/>
              <a:t>Garry E. Ellis</a:t>
            </a:r>
          </a:p>
          <a:p>
            <a:pPr algn="ctr">
              <a:lnSpc>
                <a:spcPct val="120000"/>
              </a:lnSpc>
              <a:spcBef>
                <a:spcPts val="0"/>
              </a:spcBef>
              <a:buNone/>
              <a:defRPr/>
            </a:pPr>
            <a:r>
              <a:rPr lang="en-US" b="1" dirty="0" smtClean="0"/>
              <a:t>1100 Bank Street, 1</a:t>
            </a:r>
            <a:r>
              <a:rPr lang="en-US" b="1" baseline="30000" dirty="0" smtClean="0"/>
              <a:t>st</a:t>
            </a:r>
            <a:r>
              <a:rPr lang="en-US" b="1" dirty="0" smtClean="0"/>
              <a:t> Floor ,Washington Building</a:t>
            </a:r>
          </a:p>
          <a:p>
            <a:pPr algn="ctr">
              <a:lnSpc>
                <a:spcPct val="120000"/>
              </a:lnSpc>
              <a:spcBef>
                <a:spcPts val="0"/>
              </a:spcBef>
              <a:buFont typeface="Wingdings" pitchFamily="2" charset="2"/>
              <a:buNone/>
              <a:defRPr/>
            </a:pPr>
            <a:r>
              <a:rPr lang="en-US" b="1" dirty="0" smtClean="0"/>
              <a:t>Richmond, VA 23219</a:t>
            </a:r>
          </a:p>
          <a:p>
            <a:pPr algn="ctr">
              <a:lnSpc>
                <a:spcPct val="120000"/>
              </a:lnSpc>
              <a:spcBef>
                <a:spcPts val="0"/>
              </a:spcBef>
              <a:buFont typeface="Wingdings" pitchFamily="2" charset="2"/>
              <a:buNone/>
              <a:defRPr/>
            </a:pPr>
            <a:r>
              <a:rPr lang="en-US" b="1" dirty="0" smtClean="0"/>
              <a:t>Phone: 804-864-8910     Fax: 804-371-0194 </a:t>
            </a:r>
          </a:p>
          <a:p>
            <a:pPr algn="ctr">
              <a:lnSpc>
                <a:spcPct val="120000"/>
              </a:lnSpc>
              <a:spcBef>
                <a:spcPts val="0"/>
              </a:spcBef>
              <a:buNone/>
              <a:defRPr/>
            </a:pPr>
            <a:r>
              <a:rPr lang="en-US" b="1" dirty="0" smtClean="0"/>
              <a:t>Toll Free: 800-552-9745</a:t>
            </a:r>
          </a:p>
          <a:p>
            <a:pPr algn="ctr">
              <a:lnSpc>
                <a:spcPct val="120000"/>
              </a:lnSpc>
              <a:spcBef>
                <a:spcPts val="0"/>
              </a:spcBef>
              <a:buNone/>
              <a:defRPr/>
            </a:pPr>
            <a:r>
              <a:rPr lang="en-US" b="1" dirty="0" smtClean="0"/>
              <a:t>Email</a:t>
            </a:r>
            <a:r>
              <a:rPr lang="en-US" b="1" dirty="0"/>
              <a:t>: </a:t>
            </a:r>
            <a:r>
              <a:rPr lang="en-US" b="1" dirty="0" smtClean="0">
                <a:hlinkClick r:id="rId3"/>
              </a:rPr>
              <a:t>garry.ellis@sbe.virginia.gov</a:t>
            </a:r>
            <a:endParaRPr lang="en-US" b="1" dirty="0"/>
          </a:p>
        </p:txBody>
      </p:sp>
      <p:grpSp>
        <p:nvGrpSpPr>
          <p:cNvPr id="5" name="Group 4"/>
          <p:cNvGrpSpPr/>
          <p:nvPr/>
        </p:nvGrpSpPr>
        <p:grpSpPr>
          <a:xfrm>
            <a:off x="9220200" y="4412598"/>
            <a:ext cx="14587407" cy="867652"/>
            <a:chOff x="-2799945" y="4691120"/>
            <a:chExt cx="14587407" cy="867652"/>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2153" y="4740614"/>
              <a:ext cx="1535309" cy="818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9655" y="4724400"/>
              <a:ext cx="926701" cy="83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7578" y="4716295"/>
              <a:ext cx="885877" cy="83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1234" y="4699653"/>
              <a:ext cx="3238911" cy="834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5150" y="4700080"/>
              <a:ext cx="1865549" cy="842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0289" y="4699653"/>
              <a:ext cx="2140010" cy="842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0745" y="4691120"/>
              <a:ext cx="2318443" cy="85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9945" y="4700081"/>
              <a:ext cx="1107495" cy="827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4848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0" fill="hold"/>
                                        <p:tgtEl>
                                          <p:spTgt spid="5"/>
                                        </p:tgtEl>
                                        <p:attrNameLst>
                                          <p:attrName>ppt_x</p:attrName>
                                        </p:attrNameLst>
                                      </p:cBhvr>
                                      <p:tavLst>
                                        <p:tav tm="0">
                                          <p:val>
                                            <p:strVal val="0-#ppt_w/2"/>
                                          </p:val>
                                        </p:tav>
                                        <p:tav tm="100000">
                                          <p:val>
                                            <p:strVal val="#ppt_x"/>
                                          </p:val>
                                        </p:tav>
                                      </p:tavLst>
                                    </p:anim>
                                    <p:anim calcmode="lin" valueType="num">
                                      <p:cBhvr additive="base">
                                        <p:cTn id="8" dur="15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smtClean="0">
                <a:solidFill>
                  <a:schemeClr val="tx2">
                    <a:lumMod val="75000"/>
                  </a:schemeClr>
                </a:solidFill>
              </a:rPr>
              <a:t>Registering to Vote</a:t>
            </a:r>
            <a:endParaRPr lang="en-US" sz="3600" b="1" dirty="0">
              <a:solidFill>
                <a:schemeClr val="tx2">
                  <a:lumMod val="7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5" y="2722653"/>
            <a:ext cx="6840761" cy="39067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97117" y="1401292"/>
            <a:ext cx="8686800" cy="461665"/>
          </a:xfrm>
          <a:prstGeom prst="rect">
            <a:avLst/>
          </a:prstGeom>
        </p:spPr>
        <p:txBody>
          <a:bodyPr wrap="square">
            <a:spAutoFit/>
          </a:bodyPr>
          <a:lstStyle/>
          <a:p>
            <a:pPr lvl="1" algn="ctr"/>
            <a:r>
              <a:rPr lang="en-US" sz="2400" b="1" u="sng" dirty="0" smtClean="0"/>
              <a:t>Voters may register on line if they have a Virginia DMV record</a:t>
            </a:r>
            <a:endParaRPr lang="en-US" sz="2400" b="1" u="sng" dirty="0"/>
          </a:p>
        </p:txBody>
      </p:sp>
      <p:sp>
        <p:nvSpPr>
          <p:cNvPr id="6" name="Rectangle 5"/>
          <p:cNvSpPr/>
          <p:nvPr/>
        </p:nvSpPr>
        <p:spPr>
          <a:xfrm>
            <a:off x="65189" y="1862957"/>
            <a:ext cx="8950656" cy="830997"/>
          </a:xfrm>
          <a:prstGeom prst="rect">
            <a:avLst/>
          </a:prstGeom>
        </p:spPr>
        <p:txBody>
          <a:bodyPr wrap="square">
            <a:spAutoFit/>
          </a:bodyPr>
          <a:lstStyle/>
          <a:p>
            <a:pPr lvl="1" algn="ctr"/>
            <a:r>
              <a:rPr lang="en-US" sz="2400" b="1" dirty="0" smtClean="0"/>
              <a:t>Virginia State Board of Elections</a:t>
            </a:r>
          </a:p>
          <a:p>
            <a:pPr lvl="1" algn="ctr"/>
            <a:r>
              <a:rPr lang="en-US" sz="2400" b="1" i="1" dirty="0" smtClean="0"/>
              <a:t>http</a:t>
            </a:r>
            <a:r>
              <a:rPr lang="en-US" sz="2400" b="1" i="1" dirty="0"/>
              <a:t>://www.sbe.virginia.gov</a:t>
            </a:r>
            <a:r>
              <a:rPr lang="en-US" sz="2400" b="1" i="1" dirty="0" smtClean="0"/>
              <a:t>/</a:t>
            </a:r>
          </a:p>
        </p:txBody>
      </p:sp>
      <p:sp>
        <p:nvSpPr>
          <p:cNvPr id="5" name="Right Arrow 4"/>
          <p:cNvSpPr/>
          <p:nvPr/>
        </p:nvSpPr>
        <p:spPr>
          <a:xfrm rot="14009121">
            <a:off x="1629196" y="3879468"/>
            <a:ext cx="534577" cy="341519"/>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0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26" presetClass="emph" presetSubtype="0" repeatCount="2000" fill="hold" grpId="1" nodeType="after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214" y="1402238"/>
            <a:ext cx="8686800" cy="461665"/>
          </a:xfrm>
          <a:prstGeom prst="rect">
            <a:avLst/>
          </a:prstGeom>
        </p:spPr>
        <p:txBody>
          <a:bodyPr wrap="square">
            <a:spAutoFit/>
          </a:bodyPr>
          <a:lstStyle/>
          <a:p>
            <a:pPr algn="ctr"/>
            <a:r>
              <a:rPr lang="en-US" u="sng" dirty="0"/>
              <a:t> </a:t>
            </a:r>
            <a:r>
              <a:rPr lang="en-US" sz="2400" b="1" u="sng" dirty="0" smtClean="0"/>
              <a:t>Voters without DMV records may register on paper</a:t>
            </a:r>
            <a:endParaRPr lang="en-US" sz="2400" u="sng" dirty="0" smtClean="0"/>
          </a:p>
        </p:txBody>
      </p:sp>
      <p:sp>
        <p:nvSpPr>
          <p:cNvPr id="5" name="Rectangle 4"/>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a:solidFill>
                  <a:schemeClr val="tx2">
                    <a:lumMod val="75000"/>
                  </a:schemeClr>
                </a:solidFill>
              </a:rPr>
              <a:t>Registering to Vote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836" y="2333624"/>
            <a:ext cx="3027218" cy="4162425"/>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0736" y="2305048"/>
            <a:ext cx="3048000" cy="4191001"/>
          </a:xfrm>
          <a:prstGeom prst="rect">
            <a:avLst/>
          </a:prstGeom>
          <a:ln>
            <a:solidFill>
              <a:schemeClr val="tx1"/>
            </a:solidFill>
          </a:ln>
        </p:spPr>
      </p:pic>
      <p:sp>
        <p:nvSpPr>
          <p:cNvPr id="7" name="TextBox 6"/>
          <p:cNvSpPr txBox="1"/>
          <p:nvPr/>
        </p:nvSpPr>
        <p:spPr>
          <a:xfrm>
            <a:off x="3226702" y="2568176"/>
            <a:ext cx="2667000" cy="3693319"/>
          </a:xfrm>
          <a:prstGeom prst="rect">
            <a:avLst/>
          </a:prstGeom>
          <a:noFill/>
        </p:spPr>
        <p:txBody>
          <a:bodyPr wrap="square" rtlCol="0">
            <a:spAutoFit/>
          </a:bodyPr>
          <a:lstStyle/>
          <a:p>
            <a:pPr algn="ctr"/>
            <a:r>
              <a:rPr lang="en-US" dirty="0" smtClean="0"/>
              <a:t>Forms are available:</a:t>
            </a:r>
          </a:p>
          <a:p>
            <a:endParaRPr lang="en-US" dirty="0" smtClean="0"/>
          </a:p>
          <a:p>
            <a:pPr marL="285750" indent="-285750">
              <a:buFont typeface="Arial" panose="020B0604020202020204" pitchFamily="34" charset="0"/>
              <a:buChar char="•"/>
            </a:pPr>
            <a:r>
              <a:rPr lang="en-US" dirty="0" smtClean="0"/>
              <a:t>SBE’s On Line link will offer an opportunity to create and print an application if there is no DMV record</a:t>
            </a:r>
          </a:p>
          <a:p>
            <a:pPr marL="285750" indent="-285750">
              <a:buFont typeface="Arial" panose="020B0604020202020204" pitchFamily="34" charset="0"/>
              <a:buChar char="•"/>
            </a:pPr>
            <a:r>
              <a:rPr lang="en-US" dirty="0" smtClean="0"/>
              <a:t>On Line at SBE or GR web sites</a:t>
            </a:r>
          </a:p>
          <a:p>
            <a:pPr marL="285750" indent="-285750">
              <a:buFont typeface="Arial" panose="020B0604020202020204" pitchFamily="34" charset="0"/>
              <a:buChar char="•"/>
            </a:pPr>
            <a:r>
              <a:rPr lang="en-US" dirty="0" smtClean="0"/>
              <a:t>By Mail from GR</a:t>
            </a:r>
          </a:p>
          <a:p>
            <a:pPr marL="285750" indent="-285750">
              <a:buFont typeface="Arial" panose="020B0604020202020204" pitchFamily="34" charset="0"/>
              <a:buChar char="•"/>
            </a:pPr>
            <a:r>
              <a:rPr lang="en-US" dirty="0" smtClean="0"/>
              <a:t>In Person from GR or other locations – check with your local GR</a:t>
            </a:r>
            <a:endParaRPr lang="en-US" dirty="0"/>
          </a:p>
        </p:txBody>
      </p:sp>
    </p:spTree>
    <p:extLst>
      <p:ext uri="{BB962C8B-B14F-4D97-AF65-F5344CB8AC3E}">
        <p14:creationId xmlns:p14="http://schemas.microsoft.com/office/powerpoint/2010/main" val="2058441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836" y="1383477"/>
            <a:ext cx="8686800" cy="461665"/>
          </a:xfrm>
          <a:prstGeom prst="rect">
            <a:avLst/>
          </a:prstGeom>
        </p:spPr>
        <p:txBody>
          <a:bodyPr wrap="square">
            <a:spAutoFit/>
          </a:bodyPr>
          <a:lstStyle/>
          <a:p>
            <a:pPr algn="ctr"/>
            <a:r>
              <a:rPr lang="en-US" u="sng" dirty="0"/>
              <a:t> </a:t>
            </a:r>
            <a:r>
              <a:rPr lang="en-US" sz="2400" b="1" u="sng" dirty="0" smtClean="0"/>
              <a:t>Voter Registration Assistance</a:t>
            </a:r>
            <a:endParaRPr lang="en-US" sz="2400" b="1" u="sng" dirty="0"/>
          </a:p>
        </p:txBody>
      </p:sp>
      <p:sp>
        <p:nvSpPr>
          <p:cNvPr id="5" name="Rectangle 4"/>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a:solidFill>
                  <a:schemeClr val="tx2">
                    <a:lumMod val="75000"/>
                  </a:schemeClr>
                </a:solidFill>
              </a:rPr>
              <a:t>Registering to Vote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83" y="1893165"/>
            <a:ext cx="8758236" cy="1560061"/>
          </a:xfrm>
          <a:prstGeom prst="rect">
            <a:avLst/>
          </a:prstGeom>
          <a:ln>
            <a:solidFill>
              <a:schemeClr val="tx1"/>
            </a:solidFill>
          </a:ln>
        </p:spPr>
      </p:pic>
      <p:sp>
        <p:nvSpPr>
          <p:cNvPr id="7" name="TextBox 6"/>
          <p:cNvSpPr txBox="1"/>
          <p:nvPr/>
        </p:nvSpPr>
        <p:spPr>
          <a:xfrm>
            <a:off x="682283" y="2362024"/>
            <a:ext cx="838200" cy="923330"/>
          </a:xfrm>
          <a:prstGeom prst="rect">
            <a:avLst/>
          </a:prstGeom>
          <a:noFill/>
        </p:spPr>
        <p:txBody>
          <a:bodyPr wrap="square" rtlCol="0">
            <a:spAutoFit/>
          </a:bodyPr>
          <a:lstStyle/>
          <a:p>
            <a:r>
              <a:rPr lang="en-US" sz="5400" b="1" dirty="0">
                <a:latin typeface="Bradley Hand ITC" panose="03070402050302030203" pitchFamily="66" charset="0"/>
              </a:rPr>
              <a:t>X</a:t>
            </a:r>
          </a:p>
        </p:txBody>
      </p:sp>
      <p:sp>
        <p:nvSpPr>
          <p:cNvPr id="8" name="TextBox 7"/>
          <p:cNvSpPr txBox="1"/>
          <p:nvPr/>
        </p:nvSpPr>
        <p:spPr>
          <a:xfrm>
            <a:off x="1520483" y="2639023"/>
            <a:ext cx="4852354" cy="369332"/>
          </a:xfrm>
          <a:prstGeom prst="rect">
            <a:avLst/>
          </a:prstGeom>
          <a:noFill/>
        </p:spPr>
        <p:txBody>
          <a:bodyPr wrap="none" rtlCol="0">
            <a:spAutoFit/>
          </a:bodyPr>
          <a:lstStyle/>
          <a:p>
            <a:r>
              <a:rPr lang="en-US" dirty="0" smtClean="0"/>
              <a:t>Thomas Swift; 914 </a:t>
            </a:r>
            <a:r>
              <a:rPr lang="en-US" dirty="0" err="1" smtClean="0"/>
              <a:t>Swingline</a:t>
            </a:r>
            <a:r>
              <a:rPr lang="en-US" dirty="0" smtClean="0"/>
              <a:t> </a:t>
            </a:r>
            <a:r>
              <a:rPr lang="en-US" dirty="0" err="1" smtClean="0"/>
              <a:t>Dr</a:t>
            </a:r>
            <a:r>
              <a:rPr lang="en-US" dirty="0" smtClean="0"/>
              <a:t>; </a:t>
            </a:r>
            <a:r>
              <a:rPr lang="en-US" dirty="0" err="1" smtClean="0"/>
              <a:t>Everly</a:t>
            </a:r>
            <a:r>
              <a:rPr lang="en-US" dirty="0" smtClean="0"/>
              <a:t> MN 81332</a:t>
            </a:r>
            <a:endParaRPr lang="en-US" dirty="0"/>
          </a:p>
        </p:txBody>
      </p:sp>
      <p:sp>
        <p:nvSpPr>
          <p:cNvPr id="3" name="TextBox 2"/>
          <p:cNvSpPr txBox="1"/>
          <p:nvPr/>
        </p:nvSpPr>
        <p:spPr>
          <a:xfrm>
            <a:off x="247282" y="3810000"/>
            <a:ext cx="8686800" cy="2677656"/>
          </a:xfrm>
          <a:prstGeom prst="rect">
            <a:avLst/>
          </a:prstGeom>
          <a:noFill/>
        </p:spPr>
        <p:txBody>
          <a:bodyPr wrap="square" rtlCol="0">
            <a:spAutoFit/>
          </a:bodyPr>
          <a:lstStyle/>
          <a:p>
            <a:pPr marL="228600" indent="-228600">
              <a:buFont typeface="+mj-lt"/>
              <a:buAutoNum type="arabicPeriod"/>
            </a:pPr>
            <a:r>
              <a:rPr lang="en-US" sz="2400" dirty="0" smtClean="0"/>
              <a:t> Section </a:t>
            </a:r>
            <a:r>
              <a:rPr lang="en-US" sz="2400" dirty="0"/>
              <a:t>6 of the voter registration application is the sworn </a:t>
            </a:r>
            <a:r>
              <a:rPr lang="en-US" sz="2400" dirty="0" smtClean="0"/>
              <a:t>statement, </a:t>
            </a:r>
            <a:r>
              <a:rPr lang="en-US" sz="2400" dirty="0"/>
              <a:t>by the </a:t>
            </a:r>
            <a:r>
              <a:rPr lang="en-US" sz="2400" dirty="0" smtClean="0"/>
              <a:t>registrant, </a:t>
            </a:r>
            <a:r>
              <a:rPr lang="en-US" sz="2400" dirty="0"/>
              <a:t>that the information provided is true. If the registrant is unable to sign, they may make a </a:t>
            </a:r>
            <a:r>
              <a:rPr lang="en-US" sz="2400" dirty="0" smtClean="0"/>
              <a:t>mark and the </a:t>
            </a:r>
            <a:r>
              <a:rPr lang="en-US" sz="2400" dirty="0"/>
              <a:t>information for the assistant must be provided</a:t>
            </a:r>
            <a:r>
              <a:rPr lang="en-US" sz="2400" dirty="0" smtClean="0"/>
              <a:t>.</a:t>
            </a:r>
          </a:p>
          <a:p>
            <a:pPr marL="228600" indent="-228600">
              <a:buFont typeface="+mj-lt"/>
              <a:buAutoNum type="arabicPeriod"/>
            </a:pPr>
            <a:endParaRPr lang="en-US" sz="2400" dirty="0"/>
          </a:p>
          <a:p>
            <a:pPr marL="228600" indent="-228600">
              <a:buFont typeface="+mj-lt"/>
              <a:buAutoNum type="arabicPeriod"/>
            </a:pPr>
            <a:r>
              <a:rPr lang="en-US" sz="2400" dirty="0" smtClean="0"/>
              <a:t> Checking </a:t>
            </a:r>
            <a:r>
              <a:rPr lang="en-US" sz="2400" dirty="0"/>
              <a:t>the disability checkbox alerts the GR that assistance will be required to vote</a:t>
            </a:r>
            <a:r>
              <a:rPr lang="en-US" sz="2400" dirty="0" smtClean="0"/>
              <a:t>.</a:t>
            </a:r>
            <a:endParaRPr lang="en-US" sz="2400" dirty="0"/>
          </a:p>
        </p:txBody>
      </p:sp>
    </p:spTree>
    <p:extLst>
      <p:ext uri="{BB962C8B-B14F-4D97-AF65-F5344CB8AC3E}">
        <p14:creationId xmlns:p14="http://schemas.microsoft.com/office/powerpoint/2010/main" val="3948539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a:solidFill>
                  <a:schemeClr val="tx2">
                    <a:lumMod val="75000"/>
                  </a:schemeClr>
                </a:solidFill>
              </a:rPr>
              <a:t>Registering to Vote</a:t>
            </a:r>
          </a:p>
        </p:txBody>
      </p:sp>
      <p:sp>
        <p:nvSpPr>
          <p:cNvPr id="3" name="TextBox 2"/>
          <p:cNvSpPr txBox="1"/>
          <p:nvPr/>
        </p:nvSpPr>
        <p:spPr>
          <a:xfrm>
            <a:off x="92758" y="1383477"/>
            <a:ext cx="8915400" cy="461665"/>
          </a:xfrm>
          <a:prstGeom prst="rect">
            <a:avLst/>
          </a:prstGeom>
          <a:noFill/>
        </p:spPr>
        <p:txBody>
          <a:bodyPr wrap="square" rtlCol="0">
            <a:spAutoFit/>
          </a:bodyPr>
          <a:lstStyle/>
          <a:p>
            <a:pPr algn="ctr"/>
            <a:r>
              <a:rPr lang="en-US" sz="2400" b="1" u="sng" dirty="0"/>
              <a:t>Deadlines Apply</a:t>
            </a:r>
            <a:r>
              <a:rPr lang="en-US" sz="2400" b="1" u="sng" dirty="0" smtClean="0"/>
              <a:t>!</a:t>
            </a:r>
            <a:endParaRPr lang="en-US" sz="2400" b="1" u="sng" dirty="0"/>
          </a:p>
        </p:txBody>
      </p:sp>
      <p:sp>
        <p:nvSpPr>
          <p:cNvPr id="6" name="TextBox 5"/>
          <p:cNvSpPr txBox="1"/>
          <p:nvPr/>
        </p:nvSpPr>
        <p:spPr>
          <a:xfrm>
            <a:off x="306309" y="2157992"/>
            <a:ext cx="8686800" cy="3416320"/>
          </a:xfrm>
          <a:prstGeom prst="rect">
            <a:avLst/>
          </a:prstGeom>
          <a:noFill/>
        </p:spPr>
        <p:txBody>
          <a:bodyPr wrap="square" rtlCol="0">
            <a:spAutoFit/>
          </a:bodyPr>
          <a:lstStyle/>
          <a:p>
            <a:pPr marL="342900" indent="-342900">
              <a:buFont typeface="+mj-lt"/>
              <a:buAutoNum type="arabicPeriod"/>
            </a:pPr>
            <a:r>
              <a:rPr lang="en-US" sz="2400" dirty="0" smtClean="0"/>
              <a:t>Voter registration books are closed during the 21 days preceding a general or special election</a:t>
            </a:r>
          </a:p>
          <a:p>
            <a:pPr marL="342900" indent="-342900">
              <a:buFont typeface="+mj-lt"/>
              <a:buAutoNum type="arabicPeriod"/>
            </a:pPr>
            <a:r>
              <a:rPr lang="en-US" sz="2400" dirty="0" smtClean="0"/>
              <a:t>Applications received, or postmarked, by the deadline date will be processed for the current election.</a:t>
            </a:r>
          </a:p>
          <a:p>
            <a:pPr marL="342900" indent="-342900">
              <a:buFont typeface="+mj-lt"/>
              <a:buAutoNum type="arabicPeriod"/>
            </a:pPr>
            <a:r>
              <a:rPr lang="en-US" sz="2400" dirty="0" smtClean="0"/>
              <a:t>Applications received, or postmarked, after the deadline will be processed following the election and will be effective for the next following election.</a:t>
            </a:r>
          </a:p>
          <a:p>
            <a:pPr marL="342900" indent="-342900">
              <a:buFont typeface="+mj-lt"/>
              <a:buAutoNum type="arabicPeriod"/>
            </a:pPr>
            <a:r>
              <a:rPr lang="en-US" sz="2400" dirty="0" smtClean="0"/>
              <a:t>Incomplete applications may be denied and replacement applications must meet the current deadline.</a:t>
            </a:r>
            <a:endParaRPr lang="en-US" sz="2400" dirty="0"/>
          </a:p>
        </p:txBody>
      </p:sp>
      <p:sp>
        <p:nvSpPr>
          <p:cNvPr id="7" name="TextBox 6"/>
          <p:cNvSpPr txBox="1"/>
          <p:nvPr/>
        </p:nvSpPr>
        <p:spPr>
          <a:xfrm>
            <a:off x="165631" y="5867400"/>
            <a:ext cx="8915400" cy="830997"/>
          </a:xfrm>
          <a:prstGeom prst="rect">
            <a:avLst/>
          </a:prstGeom>
          <a:noFill/>
        </p:spPr>
        <p:txBody>
          <a:bodyPr wrap="square" rtlCol="0">
            <a:spAutoFit/>
          </a:bodyPr>
          <a:lstStyle/>
          <a:p>
            <a:pPr algn="ctr"/>
            <a:r>
              <a:rPr lang="en-US" sz="2400" b="1" dirty="0" smtClean="0"/>
              <a:t>Other deadlines may apply to the closing of</a:t>
            </a:r>
          </a:p>
          <a:p>
            <a:pPr algn="ctr"/>
            <a:r>
              <a:rPr lang="en-US" sz="2400" b="1" dirty="0" smtClean="0"/>
              <a:t>voter registration books preceding special elections</a:t>
            </a:r>
            <a:endParaRPr lang="en-US" sz="2400" b="1" dirty="0"/>
          </a:p>
        </p:txBody>
      </p:sp>
    </p:spTree>
    <p:extLst>
      <p:ext uri="{BB962C8B-B14F-4D97-AF65-F5344CB8AC3E}">
        <p14:creationId xmlns:p14="http://schemas.microsoft.com/office/powerpoint/2010/main" val="2335350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702" y="1752600"/>
            <a:ext cx="8763000" cy="4154984"/>
          </a:xfrm>
          <a:prstGeom prst="rect">
            <a:avLst/>
          </a:prstGeom>
        </p:spPr>
        <p:txBody>
          <a:bodyPr wrap="square">
            <a:spAutoFit/>
          </a:bodyPr>
          <a:lstStyle/>
          <a:p>
            <a:pPr marL="342900" indent="-342900">
              <a:buFont typeface="Arial" panose="020B0604020202020204" pitchFamily="34" charset="0"/>
              <a:buChar char="•"/>
            </a:pPr>
            <a:r>
              <a:rPr lang="en-US" sz="2400" dirty="0" smtClean="0"/>
              <a:t>Absentee Voting provides voters that will not be able to go to the polls on Election Day  an opportunity to vote before election day</a:t>
            </a:r>
          </a:p>
          <a:p>
            <a:pPr marL="342900" indent="-342900">
              <a:buFont typeface="Arial" panose="020B0604020202020204" pitchFamily="34" charset="0"/>
              <a:buChar char="•"/>
            </a:pPr>
            <a:r>
              <a:rPr lang="en-US" sz="2400" dirty="0" smtClean="0"/>
              <a:t>Voters must meet one of the 19 reasons provided in law</a:t>
            </a:r>
          </a:p>
          <a:p>
            <a:pPr marL="342900" indent="-342900">
              <a:buFont typeface="Arial" panose="020B0604020202020204" pitchFamily="34" charset="0"/>
              <a:buChar char="•"/>
            </a:pPr>
            <a:r>
              <a:rPr lang="en-US" sz="2400" dirty="0" smtClean="0"/>
              <a:t>Voting may be performed in person or by mail</a:t>
            </a:r>
          </a:p>
          <a:p>
            <a:pPr marL="342900" indent="-342900">
              <a:buFont typeface="Arial" panose="020B0604020202020204" pitchFamily="34" charset="0"/>
              <a:buChar char="•"/>
            </a:pPr>
            <a:r>
              <a:rPr lang="en-US" sz="2400" dirty="0" smtClean="0"/>
              <a:t>Begins 45 days before Election Day</a:t>
            </a:r>
          </a:p>
          <a:p>
            <a:pPr marL="342900" indent="-342900">
              <a:buFont typeface="Arial" panose="020B0604020202020204" pitchFamily="34" charset="0"/>
              <a:buChar char="•"/>
            </a:pPr>
            <a:r>
              <a:rPr lang="en-US" sz="2400" dirty="0" smtClean="0"/>
              <a:t>Deadlines Apply</a:t>
            </a:r>
          </a:p>
          <a:p>
            <a:pPr marL="800100" lvl="1" indent="-342900">
              <a:buFont typeface="Arial" panose="020B0604020202020204" pitchFamily="34" charset="0"/>
              <a:buChar char="•"/>
            </a:pPr>
            <a:r>
              <a:rPr lang="en-US" sz="2400" dirty="0" smtClean="0"/>
              <a:t>In Person final day – Saturday before the Election</a:t>
            </a:r>
          </a:p>
          <a:p>
            <a:pPr marL="800100" lvl="1" indent="-342900">
              <a:buFont typeface="Arial" panose="020B0604020202020204" pitchFamily="34" charset="0"/>
              <a:buChar char="•"/>
            </a:pPr>
            <a:r>
              <a:rPr lang="en-US" sz="2400" dirty="0" smtClean="0"/>
              <a:t>By Mail final day – application must be received by GR Tuesday before Elections; ballot must returned by close of polls on Election Day</a:t>
            </a:r>
          </a:p>
          <a:p>
            <a:pPr marL="342900" indent="-342900">
              <a:buFont typeface="Arial" panose="020B0604020202020204" pitchFamily="34" charset="0"/>
              <a:buChar char="•"/>
            </a:pPr>
            <a:r>
              <a:rPr lang="en-US" sz="2400" dirty="0" smtClean="0"/>
              <a:t>All valid absentee ballots are counted in Virginia</a:t>
            </a:r>
          </a:p>
        </p:txBody>
      </p:sp>
      <p:sp>
        <p:nvSpPr>
          <p:cNvPr id="4" name="Rectangle 3"/>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smtClean="0">
                <a:solidFill>
                  <a:schemeClr val="tx2">
                    <a:lumMod val="75000"/>
                  </a:schemeClr>
                </a:solidFill>
              </a:rPr>
              <a:t>Absentee Voting</a:t>
            </a:r>
            <a:endParaRPr lang="en-US" sz="3600" b="1" dirty="0">
              <a:solidFill>
                <a:schemeClr val="tx2">
                  <a:lumMod val="75000"/>
                </a:schemeClr>
              </a:solidFill>
            </a:endParaRPr>
          </a:p>
        </p:txBody>
      </p:sp>
    </p:spTree>
    <p:extLst>
      <p:ext uri="{BB962C8B-B14F-4D97-AF65-F5344CB8AC3E}">
        <p14:creationId xmlns:p14="http://schemas.microsoft.com/office/powerpoint/2010/main" val="937818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6" y="1752600"/>
            <a:ext cx="8763000" cy="3785652"/>
          </a:xfrm>
          <a:prstGeom prst="rect">
            <a:avLst/>
          </a:prstGeom>
        </p:spPr>
        <p:txBody>
          <a:bodyPr wrap="square">
            <a:spAutoFit/>
          </a:bodyPr>
          <a:lstStyle/>
          <a:p>
            <a:pPr algn="ctr"/>
            <a:r>
              <a:rPr lang="en-US" sz="2400" b="1" u="sng" dirty="0" smtClean="0"/>
              <a:t>Two Different Forms for Requesting Absentee By Mail</a:t>
            </a:r>
          </a:p>
          <a:p>
            <a:endParaRPr lang="en-US" sz="2400" dirty="0"/>
          </a:p>
          <a:p>
            <a:pPr marL="457200" indent="-457200">
              <a:buFont typeface="+mj-lt"/>
              <a:buAutoNum type="arabicPeriod"/>
            </a:pPr>
            <a:r>
              <a:rPr lang="en-US" sz="2400" i="1" dirty="0" smtClean="0"/>
              <a:t>Standard Virginia Absentee Ballot Application</a:t>
            </a:r>
            <a:r>
              <a:rPr lang="en-US" sz="2400" dirty="0" smtClean="0"/>
              <a:t> (Form 701)</a:t>
            </a:r>
          </a:p>
          <a:p>
            <a:pPr marL="914400" lvl="1" indent="-457200">
              <a:buFont typeface="+mj-lt"/>
              <a:buAutoNum type="alphaLcParenR"/>
            </a:pPr>
            <a:r>
              <a:rPr lang="en-US" sz="2400" dirty="0" smtClean="0"/>
              <a:t>Voter must complete a different form for each election</a:t>
            </a:r>
          </a:p>
          <a:p>
            <a:pPr marL="914400" lvl="1" indent="-457200">
              <a:buFont typeface="+mj-lt"/>
              <a:buAutoNum type="alphaLcParenR"/>
            </a:pPr>
            <a:r>
              <a:rPr lang="en-US" sz="2400" dirty="0" smtClean="0"/>
              <a:t>Voter may designate an alternate ballot  mailing address</a:t>
            </a:r>
          </a:p>
          <a:p>
            <a:pPr marL="914400" lvl="1" indent="-457200">
              <a:buFont typeface="+mj-lt"/>
              <a:buAutoNum type="alphaLcParenR"/>
            </a:pPr>
            <a:r>
              <a:rPr lang="en-US" sz="2400" dirty="0"/>
              <a:t>Application MUST be received by the issuing locality by 5 p.m. on the Tuesday before Election Day</a:t>
            </a:r>
          </a:p>
          <a:p>
            <a:pPr marL="914400" lvl="1" indent="-457200">
              <a:buFont typeface="+mj-lt"/>
              <a:buAutoNum type="alphaLcParenR"/>
            </a:pPr>
            <a:r>
              <a:rPr lang="en-US" sz="2400" dirty="0" smtClean="0"/>
              <a:t>Ballot is sent after application validation and acceptance</a:t>
            </a:r>
          </a:p>
          <a:p>
            <a:pPr marL="914400" lvl="1" indent="-457200">
              <a:buFont typeface="+mj-lt"/>
              <a:buAutoNum type="alphaLcParenR"/>
            </a:pPr>
            <a:r>
              <a:rPr lang="en-US" sz="2400" dirty="0" smtClean="0"/>
              <a:t>Ballot MUST be returned to the issuing locality by 7 p.m. on Election Day</a:t>
            </a:r>
          </a:p>
        </p:txBody>
      </p:sp>
      <p:sp>
        <p:nvSpPr>
          <p:cNvPr id="4" name="Rectangle 3"/>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smtClean="0">
                <a:solidFill>
                  <a:schemeClr val="tx2">
                    <a:lumMod val="75000"/>
                  </a:schemeClr>
                </a:solidFill>
              </a:rPr>
              <a:t>Absentee Voting</a:t>
            </a:r>
            <a:endParaRPr lang="en-US" sz="3600" b="1" dirty="0">
              <a:solidFill>
                <a:schemeClr val="tx2">
                  <a:lumMod val="75000"/>
                </a:schemeClr>
              </a:solidFill>
            </a:endParaRPr>
          </a:p>
        </p:txBody>
      </p:sp>
    </p:spTree>
    <p:extLst>
      <p:ext uri="{BB962C8B-B14F-4D97-AF65-F5344CB8AC3E}">
        <p14:creationId xmlns:p14="http://schemas.microsoft.com/office/powerpoint/2010/main" val="1894314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736" y="1383477"/>
            <a:ext cx="8763000" cy="4524315"/>
          </a:xfrm>
          <a:prstGeom prst="rect">
            <a:avLst/>
          </a:prstGeom>
        </p:spPr>
        <p:txBody>
          <a:bodyPr wrap="square">
            <a:spAutoFit/>
          </a:bodyPr>
          <a:lstStyle/>
          <a:p>
            <a:pPr algn="ctr"/>
            <a:r>
              <a:rPr lang="en-US" sz="2400" b="1" u="sng" dirty="0" smtClean="0"/>
              <a:t>Two Different Forms for Requesting Absentee By Mail</a:t>
            </a:r>
          </a:p>
          <a:p>
            <a:endParaRPr lang="en-US" sz="2400" dirty="0" smtClean="0"/>
          </a:p>
          <a:p>
            <a:r>
              <a:rPr lang="en-US" sz="2400" dirty="0" smtClean="0"/>
              <a:t>2</a:t>
            </a:r>
            <a:r>
              <a:rPr lang="en-US" sz="2400" i="1" dirty="0" smtClean="0"/>
              <a:t>.   Annual Absentee Ballot Application </a:t>
            </a:r>
            <a:r>
              <a:rPr lang="en-US" sz="2400" dirty="0" smtClean="0"/>
              <a:t>(Form 703.1)</a:t>
            </a:r>
          </a:p>
          <a:p>
            <a:pPr marL="914400" lvl="1" indent="-457200">
              <a:buFont typeface="+mj-lt"/>
              <a:buAutoNum type="alphaLcParenR"/>
            </a:pPr>
            <a:r>
              <a:rPr lang="en-US" sz="2400" dirty="0" smtClean="0"/>
              <a:t>For  use by a voter with an ongoing disability or illness</a:t>
            </a:r>
          </a:p>
          <a:p>
            <a:pPr marL="914400" lvl="1" indent="-457200">
              <a:buFont typeface="+mj-lt"/>
              <a:buAutoNum type="alphaLcParenR"/>
            </a:pPr>
            <a:r>
              <a:rPr lang="en-US" sz="2400" dirty="0" smtClean="0"/>
              <a:t>Valid for every election during Jan 1 – Dec 31 calendar year</a:t>
            </a:r>
          </a:p>
          <a:p>
            <a:pPr marL="914400" lvl="1" indent="-457200">
              <a:buFont typeface="+mj-lt"/>
              <a:buAutoNum type="alphaLcParenR"/>
            </a:pPr>
            <a:r>
              <a:rPr lang="en-US" sz="2400" dirty="0" smtClean="0"/>
              <a:t>Includes party primary elections if party designation marked</a:t>
            </a:r>
          </a:p>
          <a:p>
            <a:pPr marL="914400" lvl="1" indent="-457200">
              <a:buFont typeface="+mj-lt"/>
              <a:buAutoNum type="alphaLcParenR"/>
            </a:pPr>
            <a:r>
              <a:rPr lang="en-US" sz="2400" dirty="0" smtClean="0"/>
              <a:t>First application requires signature of licensed physician, disability services provider or accredited religious practitioner</a:t>
            </a:r>
          </a:p>
          <a:p>
            <a:pPr marL="914400" lvl="1" indent="-457200">
              <a:buFont typeface="+mj-lt"/>
              <a:buAutoNum type="alphaLcParenR"/>
            </a:pPr>
            <a:r>
              <a:rPr lang="en-US" sz="2400" dirty="0" smtClean="0"/>
              <a:t>Renewal application sent to voter each Dec must be returned to continue service but doesn’t need doctor signature</a:t>
            </a:r>
          </a:p>
          <a:p>
            <a:pPr marL="914400" lvl="1" indent="-457200">
              <a:buFont typeface="+mj-lt"/>
              <a:buAutoNum type="alphaLcParenR"/>
            </a:pPr>
            <a:r>
              <a:rPr lang="en-US" sz="2400" dirty="0" smtClean="0"/>
              <a:t>Ballot automatically sent to voter; MUST be returned to the issuing locality by 7 p.m. on Election Day</a:t>
            </a:r>
          </a:p>
        </p:txBody>
      </p:sp>
      <p:sp>
        <p:nvSpPr>
          <p:cNvPr id="4" name="Rectangle 3"/>
          <p:cNvSpPr/>
          <p:nvPr/>
        </p:nvSpPr>
        <p:spPr>
          <a:xfrm>
            <a:off x="-9526" y="29260"/>
            <a:ext cx="9153525" cy="1354217"/>
          </a:xfrm>
          <a:prstGeom prst="rect">
            <a:avLst/>
          </a:prstGeom>
        </p:spPr>
        <p:txBody>
          <a:bodyPr wrap="square">
            <a:spAutoFit/>
          </a:bodyPr>
          <a:lstStyle/>
          <a:p>
            <a:pPr algn="ctr"/>
            <a:r>
              <a:rPr lang="en-US" sz="2800" b="1" dirty="0">
                <a:solidFill>
                  <a:schemeClr val="tx2">
                    <a:lumMod val="75000"/>
                  </a:schemeClr>
                </a:solidFill>
              </a:rPr>
              <a:t>The Accessibility of </a:t>
            </a:r>
            <a:r>
              <a:rPr lang="en-US" sz="2800" b="1" dirty="0" smtClean="0">
                <a:solidFill>
                  <a:schemeClr val="tx2">
                    <a:lumMod val="75000"/>
                  </a:schemeClr>
                </a:solidFill>
              </a:rPr>
              <a:t>Voting</a:t>
            </a:r>
          </a:p>
          <a:p>
            <a:pPr algn="ctr"/>
            <a:r>
              <a:rPr lang="en-US" b="1" dirty="0" smtClean="0">
                <a:solidFill>
                  <a:schemeClr val="tx2">
                    <a:lumMod val="75000"/>
                  </a:schemeClr>
                </a:solidFill>
              </a:rPr>
              <a:t>Having </a:t>
            </a:r>
            <a:r>
              <a:rPr lang="en-US" b="1" dirty="0">
                <a:solidFill>
                  <a:schemeClr val="tx2">
                    <a:lumMod val="75000"/>
                  </a:schemeClr>
                </a:solidFill>
              </a:rPr>
              <a:t>Your Say on Election </a:t>
            </a:r>
            <a:r>
              <a:rPr lang="en-US" b="1" dirty="0" smtClean="0">
                <a:solidFill>
                  <a:schemeClr val="tx2">
                    <a:lumMod val="75000"/>
                  </a:schemeClr>
                </a:solidFill>
              </a:rPr>
              <a:t>Day</a:t>
            </a:r>
          </a:p>
          <a:p>
            <a:pPr algn="ctr"/>
            <a:r>
              <a:rPr lang="en-US" sz="3600" b="1" dirty="0" smtClean="0">
                <a:solidFill>
                  <a:schemeClr val="tx2">
                    <a:lumMod val="75000"/>
                  </a:schemeClr>
                </a:solidFill>
              </a:rPr>
              <a:t>Absentee Voting</a:t>
            </a:r>
            <a:endParaRPr lang="en-US" sz="3600" b="1" dirty="0">
              <a:solidFill>
                <a:schemeClr val="tx2">
                  <a:lumMod val="75000"/>
                </a:schemeClr>
              </a:solidFill>
            </a:endParaRPr>
          </a:p>
        </p:txBody>
      </p:sp>
    </p:spTree>
    <p:extLst>
      <p:ext uri="{BB962C8B-B14F-4D97-AF65-F5344CB8AC3E}">
        <p14:creationId xmlns:p14="http://schemas.microsoft.com/office/powerpoint/2010/main" val="3162638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CB768DC062548BE32EA1161F2898C" ma:contentTypeVersion="3" ma:contentTypeDescription="Create a new document." ma:contentTypeScope="" ma:versionID="2dac200d7a99d55170a2cdba39ff11ec">
  <xsd:schema xmlns:xsd="http://www.w3.org/2001/XMLSchema" xmlns:xs="http://www.w3.org/2001/XMLSchema" xmlns:p="http://schemas.microsoft.com/office/2006/metadata/properties" xmlns:ns2="ae03b697-c43b-46d6-8b5c-7cde73eb978c" targetNamespace="http://schemas.microsoft.com/office/2006/metadata/properties" ma:root="true" ma:fieldsID="3bb8ed4771903a2b10daedc7f1d0e637" ns2:_="">
    <xsd:import namespace="ae03b697-c43b-46d6-8b5c-7cde73eb978c"/>
    <xsd:element name="properties">
      <xsd:complexType>
        <xsd:sequence>
          <xsd:element name="documentManagement">
            <xsd:complexType>
              <xsd:all>
                <xsd:element ref="ns2:No_x002e_" minOccurs="0"/>
                <xsd:element ref="ns2:Revision_x0020_Date"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03b697-c43b-46d6-8b5c-7cde73eb978c" elementFormDefault="qualified">
    <xsd:import namespace="http://schemas.microsoft.com/office/2006/documentManagement/types"/>
    <xsd:import namespace="http://schemas.microsoft.com/office/infopath/2007/PartnerControls"/>
    <xsd:element name="No_x002e_" ma:index="8" nillable="true" ma:displayName="No." ma:internalName="No_x002e_">
      <xsd:simpleType>
        <xsd:restriction base="dms:Number"/>
      </xsd:simpleType>
    </xsd:element>
    <xsd:element name="Revision_x0020_Date" ma:index="9" nillable="true" ma:displayName="Revision Date" ma:internalName="Revision_x0020_Date">
      <xsd:simpleType>
        <xsd:restriction base="dms:Text">
          <xsd:maxLength value="255"/>
        </xsd:restriction>
      </xsd:simpleType>
    </xsd:element>
    <xsd:element name="Order0" ma:index="10" nillable="true" ma:displayName="Order" ma:internalName="Order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No_x002e_ xmlns="ae03b697-c43b-46d6-8b5c-7cde73eb978c" xsi:nil="true"/>
    <Revision_x0020_Date xmlns="ae03b697-c43b-46d6-8b5c-7cde73eb978c" xsi:nil="true"/>
    <Order0 xmlns="ae03b697-c43b-46d6-8b5c-7cde73eb978c" xsi:nil="true"/>
  </documentManagement>
</p:properties>
</file>

<file path=customXml/itemProps1.xml><?xml version="1.0" encoding="utf-8"?>
<ds:datastoreItem xmlns:ds="http://schemas.openxmlformats.org/officeDocument/2006/customXml" ds:itemID="{544B68C4-07F3-41AD-8103-45F36FB25C38}"/>
</file>

<file path=customXml/itemProps2.xml><?xml version="1.0" encoding="utf-8"?>
<ds:datastoreItem xmlns:ds="http://schemas.openxmlformats.org/officeDocument/2006/customXml" ds:itemID="{0D1CF71E-8627-413A-8FF3-350C588377DE}"/>
</file>

<file path=customXml/itemProps3.xml><?xml version="1.0" encoding="utf-8"?>
<ds:datastoreItem xmlns:ds="http://schemas.openxmlformats.org/officeDocument/2006/customXml" ds:itemID="{A0F499F4-6A0A-498D-A97A-0645D08C593A}"/>
</file>

<file path=docProps/app.xml><?xml version="1.0" encoding="utf-8"?>
<Properties xmlns="http://schemas.openxmlformats.org/officeDocument/2006/extended-properties" xmlns:vt="http://schemas.openxmlformats.org/officeDocument/2006/docPropsVTypes">
  <TotalTime>391</TotalTime>
  <Words>1684</Words>
  <Application>Microsoft Office PowerPoint</Application>
  <PresentationFormat>On-screen Show (4:3)</PresentationFormat>
  <Paragraphs>189</Paragraphs>
  <Slides>15</Slides>
  <Notes>7</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James City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Cole</dc:creator>
  <cp:lastModifiedBy>Alan  Cole</cp:lastModifiedBy>
  <cp:revision>73</cp:revision>
  <dcterms:created xsi:type="dcterms:W3CDTF">2014-03-17T16:55:38Z</dcterms:created>
  <dcterms:modified xsi:type="dcterms:W3CDTF">2014-04-10T18:59:02Z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0x010100D98CB768DC062548BE32EA1161F2898C</vt:lpwstr>
  </property>
</Properties>
</file>